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91" r:id="rId3"/>
    <p:sldId id="258" r:id="rId4"/>
    <p:sldId id="260" r:id="rId5"/>
    <p:sldId id="264" r:id="rId6"/>
    <p:sldId id="265" r:id="rId7"/>
    <p:sldId id="266" r:id="rId8"/>
    <p:sldId id="295" r:id="rId9"/>
    <p:sldId id="296" r:id="rId1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88683" autoAdjust="0"/>
  </p:normalViewPr>
  <p:slideViewPr>
    <p:cSldViewPr>
      <p:cViewPr varScale="1">
        <p:scale>
          <a:sx n="64" d="100"/>
          <a:sy n="64" d="100"/>
        </p:scale>
        <p:origin x="1578" y="-1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4D5EA-C96F-49C6-9A42-C9DB22CF203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EC72F-A4BE-4173-B618-E4B2586A3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5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EC72F-A4BE-4173-B618-E4B2586A34A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7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17375E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585858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17375E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585858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17375E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17375E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4148885"/>
            <a:ext cx="5544820" cy="2708910"/>
          </a:xfrm>
          <a:custGeom>
            <a:avLst/>
            <a:gdLst/>
            <a:ahLst/>
            <a:cxnLst/>
            <a:rect l="l" t="t" r="r" b="b"/>
            <a:pathLst>
              <a:path w="5544820" h="2708909">
                <a:moveTo>
                  <a:pt x="5544566" y="0"/>
                </a:moveTo>
                <a:lnTo>
                  <a:pt x="0" y="0"/>
                </a:lnTo>
                <a:lnTo>
                  <a:pt x="0" y="2708910"/>
                </a:lnTo>
                <a:lnTo>
                  <a:pt x="5544566" y="2708910"/>
                </a:lnTo>
                <a:lnTo>
                  <a:pt x="55445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3105" y="201929"/>
            <a:ext cx="8230006" cy="13743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17375E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6323" y="1592071"/>
            <a:ext cx="7516495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585858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58636" y="24618"/>
            <a:ext cx="950263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16479" y="2153585"/>
            <a:ext cx="5527521" cy="13189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8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«Вовлечение</a:t>
            </a:r>
            <a:r>
              <a:rPr sz="2800" b="1" spc="-1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3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sz="2800"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spc="-3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800" b="1" spc="-39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800" b="1" spc="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совместную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marR="1263015" indent="1270" algn="ctr">
              <a:lnSpc>
                <a:spcPct val="100000"/>
              </a:lnSpc>
            </a:pPr>
            <a:r>
              <a:rPr sz="2800" b="1" spc="-18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sz="2800" b="1" spc="-1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4400" y="4419600"/>
            <a:ext cx="4304665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r">
              <a:lnSpc>
                <a:spcPct val="100000"/>
              </a:lnSpc>
              <a:spcBef>
                <a:spcPts val="100"/>
              </a:spcBef>
            </a:pPr>
            <a:r>
              <a:rPr lang="ru-RU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br>
              <a:rPr lang="ru-RU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  <a:br>
              <a:rPr lang="ru-RU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Шалунова</a:t>
            </a:r>
            <a:r>
              <a:rPr lang="ru-RU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Л.А.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" algn="ctr">
              <a:lnSpc>
                <a:spcPct val="100000"/>
              </a:lnSpc>
            </a:pPr>
            <a:endParaRPr sz="2400" dirty="0">
              <a:latin typeface="Constantia"/>
              <a:cs typeface="Constant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03603" y="256489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0"/>
                </a:moveTo>
                <a:lnTo>
                  <a:pt x="914400" y="91440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9606E8-EE04-4AC0-BC59-68FC6A0DCC5C}"/>
              </a:ext>
            </a:extLst>
          </p:cNvPr>
          <p:cNvSpPr txBox="1"/>
          <p:nvPr/>
        </p:nvSpPr>
        <p:spPr>
          <a:xfrm>
            <a:off x="3747209" y="6324600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Починки 2025г.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42A58-3C3E-4C53-92C8-18A3B9308C7C}"/>
              </a:ext>
            </a:extLst>
          </p:cNvPr>
          <p:cNvSpPr txBox="1"/>
          <p:nvPr/>
        </p:nvSpPr>
        <p:spPr>
          <a:xfrm>
            <a:off x="2244279" y="0"/>
            <a:ext cx="4655442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 ДОУ Починковский детский сад №8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1F6F6D-E6ED-409C-9DAB-1E702857B60B}"/>
              </a:ext>
            </a:extLst>
          </p:cNvPr>
          <p:cNvSpPr txBox="1"/>
          <p:nvPr/>
        </p:nvSpPr>
        <p:spPr>
          <a:xfrm>
            <a:off x="685800" y="762000"/>
            <a:ext cx="7924800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жизнь детского сада – это не просто модный тренд, а ключевой фактор успешного развития детей. Активные родители - это наши союзники, помощники и источник ценного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1882692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88415A-1E17-466B-A860-77C0D3ED7B8B}"/>
              </a:ext>
            </a:extLst>
          </p:cNvPr>
          <p:cNvSpPr txBox="1"/>
          <p:nvPr/>
        </p:nvSpPr>
        <p:spPr>
          <a:xfrm>
            <a:off x="685800" y="457201"/>
            <a:ext cx="7543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Мотивация родителей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31B86F-D741-448A-93B3-F5781C26F6FE}"/>
              </a:ext>
            </a:extLst>
          </p:cNvPr>
          <p:cNvSpPr txBox="1"/>
          <p:nvPr/>
        </p:nvSpPr>
        <p:spPr>
          <a:xfrm>
            <a:off x="381000" y="1066800"/>
            <a:ext cx="8610600" cy="5550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Понимание ценности: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должны осознавать, почему их участие важно для ребенка, для группы, для детского сада в целом. Объясняйте, что участие родителей положительно влияет на: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Развитие ребенка: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обогащает его опыт, расширяет кругозор, укрепляет связь с семьей и педагогом.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Атмосферу в группе: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создает чувство общности, взаимопомощи, поддержки.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Качество образовательного процесса: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позволяет использовать разнообразные ресурсы, идеи, опыт.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Личная выгода: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Покажите, что участие в жизни ДОУ полезно и для самих родителей. 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возможность: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Узнать больше о развитии своего ребенка, получить профессиональные рекомендации от воспитателей.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Поделиться своими знаниями и опытом с другими родителями.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Расширить круг общения, найти новых друзей.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•  Провести время с ребенком в интересной и полезной деятельности.</a:t>
            </a:r>
          </a:p>
          <a:p>
            <a:pPr algn="l"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Позитивные эмоции: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Создавайте позитивный опыт для родителей. Участие должно приносить радость, удовлетворение, чувство выполненного долга. Избегайте формальных, скучных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281185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60298085-A3BF-439C-A4EC-B0DF444A0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685801"/>
            <a:ext cx="8686800" cy="311880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Персонализированный подход: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Учитывайте интересы, возможности, занятость каждого родителя. Предлагайте разные формы участия, чтобы каждый мог найти что-то для себя.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Индивидуальные беседы: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Проводите индивидуальные беседы с родителями, выявляйте их потребности и предлагайте конкретные варианты участия.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Признание заслуг: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Благодарите родителей за их вклад, отмечайте их достижения, выражайте признательность за их поддержку. Используйте грамоты, благодарственные письма, устные похвалы.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Создание «родительского актива»: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Сформируйте группу активных родителей, которые будут помогать в организации мероприятий, делиться опытом, поддерживать других родителей.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Примеры успешного участия: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Рассказывайте о положительном опыте других родителей, демонстрируйте результаты их участия</a:t>
            </a: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60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7429F1AB-5BAB-4E2C-A306-80899DDF1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201929"/>
            <a:ext cx="8236711" cy="369332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советы по мотивации: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0F212C-5A1B-4493-89D5-8FAE427F5B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455" y="3804604"/>
            <a:ext cx="4800600" cy="28604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82340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EF01276-512C-4608-AFC9-D0C29543A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08542"/>
            <a:ext cx="8610600" cy="769891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Эффективная коммуникация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554A24-0A6F-4052-B288-198096B0CA19}"/>
              </a:ext>
            </a:extLst>
          </p:cNvPr>
          <p:cNvSpPr txBox="1"/>
          <p:nvPr/>
        </p:nvSpPr>
        <p:spPr>
          <a:xfrm>
            <a:off x="3429000" y="2819400"/>
            <a:ext cx="1175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A6CAA3-9FFC-4553-BBFC-E6BD66E47180}"/>
              </a:ext>
            </a:extLst>
          </p:cNvPr>
          <p:cNvSpPr txBox="1"/>
          <p:nvPr/>
        </p:nvSpPr>
        <p:spPr>
          <a:xfrm>
            <a:off x="304800" y="609599"/>
            <a:ext cx="8610600" cy="60398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Доступность информации: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должны иметь доступ к информации о жизни группы, о планах, мероприятиях, успехах детей. Используйте разные каналы коммуникации</a:t>
            </a: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•  Информационные стенды: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размещайте актуальную информацию, фотографии, детские работы.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•  Родительские собрания: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проводите собрания регулярно, обсуждайте важные вопросы, отвечайте на вопросы родителей.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•  Личные беседы: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уделяйте время для личных бесед с родителями, обсуждайте индивидуальные особенности ребенка.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Социальные сети, мессенджеры: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создайте группу в социальной сети или мессенджере для оперативного обмена информацией.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Сайт ДОУ: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размещайте информацию о деятельности детского сада на сайте.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Активное слушание: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Внимательно слушайте родителей, проявляйте интерес к их мнению, задавайте вопросы, уточняйте информацию</a:t>
            </a: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Обратная связь: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Регулярно запрашивайте обратную связь от родителей, узнавайте их мнение о работе ДОУ, учитывайте их предложения и замечания.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Позитивный язык: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Используйте позитивный, доброжелательный язык в общении с родителями. Избегайте критики, обвинений, негативных оценок. Сосредоточьтесь на успехах ребенка, на позитивных изменениях в его развитии</a:t>
            </a: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21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A4EED153-BD06-4F05-87E8-907183760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05" y="201929"/>
            <a:ext cx="8230006" cy="560071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Практические советы по коммуникации: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4B4379-52CD-4C0A-816B-3BE26734C2B4}"/>
              </a:ext>
            </a:extLst>
          </p:cNvPr>
          <p:cNvSpPr txBox="1"/>
          <p:nvPr/>
        </p:nvSpPr>
        <p:spPr>
          <a:xfrm>
            <a:off x="3657600" y="2590800"/>
            <a:ext cx="1556331" cy="82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1E1340-650A-4BDD-880E-B70DC5BAE347}"/>
              </a:ext>
            </a:extLst>
          </p:cNvPr>
          <p:cNvSpPr txBox="1"/>
          <p:nvPr/>
        </p:nvSpPr>
        <p:spPr>
          <a:xfrm>
            <a:off x="184708" y="609600"/>
            <a:ext cx="8686800" cy="29649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Регулярность: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Установите регулярный график общения с родителями (например, еженедельные отчеты, ежемесячные собрания).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Ясность: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Излагайте информацию четко, лаконично, понятно. Избегайте профессионального жаргона.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Доступность: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Будьте доступны для родителей, отвечайте на их вопросы, оказывайте консультативную помощь.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Разнообразие: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Используйте разные формы коммуникации, чтобы охватить все категории родителей.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Позитивность: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Создавайте позитивную атмосферу общения, будьте доброжелательны, приветливы, открыты.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A1422-9132-47B4-988E-B33E1CBFBA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" t="7408" r="-2467" b="29629"/>
          <a:stretch/>
        </p:blipFill>
        <p:spPr>
          <a:xfrm>
            <a:off x="838200" y="3806371"/>
            <a:ext cx="3089315" cy="259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1D4781-7CD5-4C61-8E76-609B3B9D40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22" b="6597"/>
          <a:stretch/>
        </p:blipFill>
        <p:spPr>
          <a:xfrm>
            <a:off x="4835485" y="3806371"/>
            <a:ext cx="3089315" cy="259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08706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994E11-50BC-416E-B9A7-489046518312}"/>
              </a:ext>
            </a:extLst>
          </p:cNvPr>
          <p:cNvSpPr txBox="1"/>
          <p:nvPr/>
        </p:nvSpPr>
        <p:spPr>
          <a:xfrm>
            <a:off x="0" y="0"/>
            <a:ext cx="9067800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Поддержка родителей</a:t>
            </a:r>
            <a:endParaRPr lang="ru-RU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ED7A58-3CEC-4926-9759-F49EAFF0D580}"/>
              </a:ext>
            </a:extLst>
          </p:cNvPr>
          <p:cNvSpPr txBox="1"/>
          <p:nvPr/>
        </p:nvSpPr>
        <p:spPr>
          <a:xfrm>
            <a:off x="190500" y="486220"/>
            <a:ext cx="8686800" cy="33878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Создание атмосферы доверия: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должны чувствовать, что им доверяют, что их мнение ценят, что их поддерживают.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Оказание помощи и консультаций: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Предоставляйте родителям необходимую информацию и консультации по вопросам воспитания, развития, обучения детей.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Организация родительских клубов: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Создайте родительские клубы по интересам, где родители могут общаться, делиться опытом, получать поддержку друг от друга.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Проведение совместных мероприятий: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Организуйте совместные мероприятия для детей и родителей (праздники, экскурсии, мастер-классы, спортивные соревнования), которые будут способствовать укреплению семейных связей и созданию чувства общности.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Обучение родителей: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Организуйте для родителей семинары, тренинги, мастер-классы по вопросам воспитания, развития, обучения детей.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8BEA0D-D8A4-42BE-8844-E9E9DAC623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3" y="3965774"/>
            <a:ext cx="3918857" cy="27929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DAF5A9-AFD1-4898-8100-E48C3E7245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72" y="3965773"/>
            <a:ext cx="3985385" cy="27929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89380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34F425-2E12-49D2-98B1-3ECFE5D9ABE9}"/>
              </a:ext>
            </a:extLst>
          </p:cNvPr>
          <p:cNvSpPr txBox="1"/>
          <p:nvPr/>
        </p:nvSpPr>
        <p:spPr>
          <a:xfrm>
            <a:off x="990600" y="304800"/>
            <a:ext cx="6915623" cy="40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Практические советы по поддержке:</a:t>
            </a:r>
            <a:endParaRPr lang="ru-RU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F8C3B2-5430-4FD5-B445-58E2D860F780}"/>
              </a:ext>
            </a:extLst>
          </p:cNvPr>
          <p:cNvSpPr txBox="1"/>
          <p:nvPr/>
        </p:nvSpPr>
        <p:spPr>
          <a:xfrm>
            <a:off x="152400" y="710167"/>
            <a:ext cx="8686800" cy="34517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Будьте эмпатичны: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Проявляйте понимание и сочувствие к проблемам и трудностям родителей.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Предлагайте помощь: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Будьте готовы оказать помощь и поддержку родителям, если они в этом нуждаются.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Создавайте сообщество: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Поощряйте общение и взаимодействие между родителями, создавайте чувство общности и поддержки.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Будьте гибкими: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Учитывайте индивидуальные потребности и обстоятельства каждой семьи, проявляйте гибкость в организации работы с родителями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Будьте позитивными: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Создавайте позитивную атмосферу в детском саду, поддерживайте родителей, вдохновляйте их на активное участие в жизни ДОУ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F578B4-3040-4248-AD73-C51C1F268F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0" b="9841"/>
          <a:stretch/>
        </p:blipFill>
        <p:spPr>
          <a:xfrm>
            <a:off x="838200" y="4343400"/>
            <a:ext cx="2971800" cy="23913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38DB62-AF65-4592-A899-D824DB9EC4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6" b="7016"/>
          <a:stretch/>
        </p:blipFill>
        <p:spPr>
          <a:xfrm>
            <a:off x="4572000" y="4343399"/>
            <a:ext cx="3429000" cy="23913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8559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996995-446A-41E8-B58D-5C02C3734D5E}"/>
              </a:ext>
            </a:extLst>
          </p:cNvPr>
          <p:cNvSpPr txBox="1"/>
          <p:nvPr/>
        </p:nvSpPr>
        <p:spPr>
          <a:xfrm>
            <a:off x="304800" y="152400"/>
            <a:ext cx="8534400" cy="2818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жизнь детского сада – это длительный и кропотливый процесс, требующий от воспитателей терпения, творчества и профессионализма. Однако, результаты этого процесса стоят затраченных усилий. Активные родители – это залог успешного развития детей, благополучия семьи и процветания детского сада.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Помните: 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мотивация, коммуникация и поддержка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три кита, на которых держится эффективное взаимодействие с родителями.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642E2E-ABD3-4584-A334-BB89A2277C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6"/>
          <a:stretch/>
        </p:blipFill>
        <p:spPr>
          <a:xfrm>
            <a:off x="931848" y="3153229"/>
            <a:ext cx="3182952" cy="33999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4D2049-1F2E-4D8B-9750-DFD35D232E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" t="-508" r="353" b="-4483"/>
          <a:stretch/>
        </p:blipFill>
        <p:spPr>
          <a:xfrm>
            <a:off x="5017958" y="3135949"/>
            <a:ext cx="3182951" cy="33999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76585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948</Words>
  <Application>Microsoft Office PowerPoint</Application>
  <PresentationFormat>Экран (4:3)</PresentationFormat>
  <Paragraphs>58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Constantia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Практические советы по мотивации:</vt:lpstr>
      <vt:lpstr>II. Эффективная коммуникация </vt:lpstr>
      <vt:lpstr>Практические советы по коммуникации: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Вовлечение родителей в совместную деятельность.  Цели и задачи совместной деятельности педагогов и родителей.</dc:title>
  <dc:creator>user</dc:creator>
  <cp:lastModifiedBy>user</cp:lastModifiedBy>
  <cp:revision>30</cp:revision>
  <dcterms:created xsi:type="dcterms:W3CDTF">2025-08-28T17:54:04Z</dcterms:created>
  <dcterms:modified xsi:type="dcterms:W3CDTF">2025-08-29T05:20:38Z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2025-08-28T00:00:00Z</vt:filetime>
  </property>
  <property fmtid="{D5CDD505-2E9C-101B-9397-08002B2CF9AE}" pid="5" name="Producer">
    <vt:lpwstr>Microsoft® PowerPoint® 2010</vt:lpwstr>
  </property>
</Properties>
</file>