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56" r:id="rId3"/>
    <p:sldId id="257" r:id="rId4"/>
    <p:sldId id="259" r:id="rId5"/>
    <p:sldId id="258" r:id="rId6"/>
    <p:sldId id="264" r:id="rId7"/>
    <p:sldId id="260" r:id="rId8"/>
    <p:sldId id="262" r:id="rId9"/>
    <p:sldId id="263" r:id="rId10"/>
    <p:sldId id="266" r:id="rId11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9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B2B2"/>
    <a:srgbClr val="202020"/>
    <a:srgbClr val="323232"/>
    <a:srgbClr val="CC3300"/>
    <a:srgbClr val="CC0000"/>
    <a:srgbClr val="FF3300"/>
    <a:srgbClr val="990000"/>
    <a:srgbClr val="FF8D41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12278" autoAdjust="0"/>
    <p:restoredTop sz="94660"/>
  </p:normalViewPr>
  <p:slideViewPr>
    <p:cSldViewPr snapToGrid="0" showGuides="1">
      <p:cViewPr varScale="1">
        <p:scale>
          <a:sx n="117" d="100"/>
          <a:sy n="117" d="100"/>
        </p:scale>
        <p:origin x="510" y="102"/>
      </p:cViewPr>
      <p:guideLst>
        <p:guide orient="horz" pos="2159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6" Type="http://schemas.openxmlformats.org/officeDocument/2006/relationships/tableStyles" Target="tableStyles.xml"/><Relationship Id="rId15" Type="http://schemas.openxmlformats.org/officeDocument/2006/relationships/viewProps" Target="viewProps.xml"/><Relationship Id="rId14" Type="http://schemas.openxmlformats.org/officeDocument/2006/relationships/presProps" Target="presProps.xml"/><Relationship Id="rId13" Type="http://schemas.openxmlformats.org/officeDocument/2006/relationships/handoutMaster" Target="handoutMasters/handoutMaster1.xml"/><Relationship Id="rId12" Type="http://schemas.openxmlformats.org/officeDocument/2006/relationships/notesMaster" Target="notesMasters/notesMaster1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45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45"/>
            </a:lvl1pPr>
          </a:lstStyle>
          <a:p>
            <a:fld id="{0F9B84EA-7D68-4D60-9CB1-D50884785D1C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45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45"/>
            </a:lvl1pPr>
          </a:lstStyle>
          <a:p>
            <a:fld id="{8D4E0FC9-F1F8-4FAE-9988-3BA365CFD46F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C8D182-E4C8-4120-9249-FC9774456FFA}" type="datetimeFigureOut">
              <a:rPr lang="en-US" smtClean="0"/>
            </a:fld>
            <a:endParaRPr lang="en-US"/>
          </a:p>
        </p:txBody>
      </p:sp>
      <p:sp>
        <p:nvSpPr>
          <p:cNvPr id="4" name="Slide Image Placehoder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 Placeholder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D0DACE-38E0-42D2-9336-2B707D34BC6D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2063751" y="1701800"/>
            <a:ext cx="9211733" cy="1082675"/>
          </a:xfrm>
        </p:spPr>
        <p:txBody>
          <a:bodyPr/>
          <a:lstStyle>
            <a:lvl1pPr algn="r"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en-US" altLang="zh-CN" noProof="0" smtClean="0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2063751" y="2927350"/>
            <a:ext cx="9218083" cy="1752600"/>
          </a:xfrm>
        </p:spPr>
        <p:txBody>
          <a:bodyPr/>
          <a:lstStyle>
            <a:lvl1pPr marL="0" indent="0" algn="r">
              <a:buFontTx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en-US" altLang="zh-CN" noProof="0" smtClean="0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1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174750"/>
            <a:ext cx="5384800" cy="4953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174750"/>
            <a:ext cx="5384800" cy="4953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317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317" y="2505075"/>
            <a:ext cx="5158316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Замещающая дата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8" name="Замещающий 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9" name="Замещающий 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Замещающая дата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4" name="Замещающий 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5" name="Замещающий 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мещающая дата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3" name="Замещающий 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4" name="Замещающий 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717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7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2AEB82A-E188-4EC3-A976-6ACB2D5576C4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SimSun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717" y="987425"/>
            <a:ext cx="617220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7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9EFD9D74-47D9-4702-A33C-335B63B48DBF}" type="datetimeFigureOut">
              <a:rPr lang="en-US" smtClean="0"/>
            </a:fld>
            <a:endParaRPr lang="en-US" dirty="0"/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 dirty="0"/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FABC47A4-756D-490B-A52F-7D9E2C9FC05F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2AEB82A-E188-4EC3-A976-6ACB2D5576C4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SimSun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190500"/>
            <a:ext cx="2743200" cy="59372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90500"/>
            <a:ext cx="8026400" cy="59372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2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1026" name="Picture 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-8467" y="0"/>
            <a:ext cx="12200467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7" name="Rectangle 3"/>
          <p:cNvSpPr>
            <a:spLocks noGrp="1"/>
          </p:cNvSpPr>
          <p:nvPr>
            <p:ph type="title"/>
          </p:nvPr>
        </p:nvSpPr>
        <p:spPr>
          <a:xfrm>
            <a:off x="609600" y="190500"/>
            <a:ext cx="10972800" cy="58261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en-US" altLang="zh-CN" dirty="0"/>
              <a:t>Click to edit Master title style</a:t>
            </a:r>
            <a:endParaRPr lang="en-US" altLang="zh-CN" dirty="0"/>
          </a:p>
        </p:txBody>
      </p:sp>
      <p:sp>
        <p:nvSpPr>
          <p:cNvPr id="1028" name="Rectangle 4"/>
          <p:cNvSpPr>
            <a:spLocks noGrp="1"/>
          </p:cNvSpPr>
          <p:nvPr>
            <p:ph type="body" idx="1"/>
          </p:nvPr>
        </p:nvSpPr>
        <p:spPr>
          <a:xfrm>
            <a:off x="609600" y="1174750"/>
            <a:ext cx="10972800" cy="49530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en-US" altLang="zh-CN" dirty="0"/>
              <a:t>Click to edit Master text styles</a:t>
            </a:r>
            <a:endParaRPr lang="en-US" altLang="zh-CN" dirty="0"/>
          </a:p>
          <a:p>
            <a:pPr lvl="1"/>
            <a:r>
              <a:rPr lang="en-US" altLang="zh-CN" dirty="0"/>
              <a:t>Second level</a:t>
            </a:r>
            <a:endParaRPr lang="en-US" altLang="zh-CN" dirty="0"/>
          </a:p>
          <a:p>
            <a:pPr lvl="2"/>
            <a:r>
              <a:rPr lang="en-US" altLang="zh-CN" dirty="0"/>
              <a:t>Third level</a:t>
            </a:r>
            <a:endParaRPr lang="en-US" altLang="zh-CN" dirty="0"/>
          </a:p>
          <a:p>
            <a:pPr lvl="3"/>
            <a:r>
              <a:rPr lang="en-US" altLang="zh-CN" dirty="0"/>
              <a:t>Fourth level</a:t>
            </a:r>
            <a:endParaRPr lang="en-US" altLang="zh-CN" dirty="0"/>
          </a:p>
          <a:p>
            <a:pPr lvl="4"/>
            <a:r>
              <a:rPr lang="en-US" altLang="zh-CN" dirty="0"/>
              <a:t>Fifth level</a:t>
            </a:r>
            <a:endParaRPr lang="en-US" altLang="zh-CN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fld id="{760FBDFE-C587-4B4C-A407-44438C67B59E}" type="datetimeFigureOut">
              <a:rPr lang="en-US" smtClean="0"/>
            </a:fld>
            <a:endParaRPr 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fld id="{49AE70B2-8BF9-45C0-BB95-33D1B9D3A854}" type="slidenum">
              <a:rPr lang="en-US" smtClean="0"/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Текстовое поле 3"/>
          <p:cNvSpPr txBox="1"/>
          <p:nvPr/>
        </p:nvSpPr>
        <p:spPr>
          <a:xfrm>
            <a:off x="1007110" y="331470"/>
            <a:ext cx="10451465" cy="6123940"/>
          </a:xfrm>
          <a:prstGeom prst="rect">
            <a:avLst/>
          </a:prstGeom>
        </p:spPr>
        <p:txBody>
          <a:bodyPr wrap="square">
            <a:spAutoFit/>
          </a:bodyPr>
          <a:p>
            <a:pPr marL="0" indent="0" algn="ctr"/>
            <a:r>
              <a:rPr lang="ru-RU" altLang="en-US" sz="2400" b="1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  <a:sym typeface="+mn-ea"/>
              </a:rPr>
              <a:t>Муниципальное Казённое Дошкольное Обрзовательное учреждение</a:t>
            </a:r>
            <a:endParaRPr lang="ru-RU" altLang="en-US" sz="2400" b="1" i="0">
              <a:solidFill>
                <a:srgbClr val="000000"/>
              </a:solidFill>
              <a:latin typeface="Times New Roman" panose="02020603050405020304" charset="0"/>
              <a:ea typeface="Arial" panose="020B0604020202020204"/>
              <a:cs typeface="Times New Roman" panose="02020603050405020304" charset="0"/>
            </a:endParaRPr>
          </a:p>
          <a:p>
            <a:pPr marL="0" indent="0" algn="ctr"/>
            <a:r>
              <a:rPr lang="ru-RU" altLang="en-US" sz="2400" b="1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Починоквский детский сад №8</a:t>
            </a:r>
            <a:endParaRPr lang="en-US" altLang="zh-CN" sz="2400" b="1" i="0">
              <a:solidFill>
                <a:srgbClr val="000000"/>
              </a:solidFill>
              <a:latin typeface="Times New Roman" panose="02020603050405020304" charset="0"/>
              <a:ea typeface="Arial" panose="020B0604020202020204"/>
              <a:cs typeface="Times New Roman" panose="02020603050405020304" charset="0"/>
            </a:endParaRPr>
          </a:p>
          <a:p>
            <a:pPr marL="0" indent="0"/>
            <a:endParaRPr lang="en-US" altLang="zh-CN" sz="2400" b="1" i="0">
              <a:solidFill>
                <a:srgbClr val="000000"/>
              </a:solidFill>
              <a:latin typeface="Times New Roman" panose="02020603050405020304" charset="0"/>
              <a:ea typeface="Arial" panose="020B0604020202020204"/>
              <a:cs typeface="Times New Roman" panose="02020603050405020304" charset="0"/>
            </a:endParaRPr>
          </a:p>
          <a:p>
            <a:pPr marL="0" indent="0"/>
            <a:endParaRPr lang="en-US" altLang="zh-CN" sz="2400" b="1" i="0">
              <a:solidFill>
                <a:srgbClr val="000000"/>
              </a:solidFill>
              <a:latin typeface="Times New Roman" panose="02020603050405020304" charset="0"/>
              <a:ea typeface="Arial" panose="020B0604020202020204"/>
              <a:cs typeface="Times New Roman" panose="02020603050405020304" charset="0"/>
            </a:endParaRPr>
          </a:p>
          <a:p>
            <a:pPr marL="0" indent="0"/>
            <a:endParaRPr lang="en-US" altLang="zh-CN" sz="1600" b="0" i="0">
              <a:solidFill>
                <a:srgbClr val="000000"/>
              </a:solidFill>
              <a:latin typeface="Arial" panose="020B0604020202020204"/>
              <a:ea typeface="Arial" panose="020B0604020202020204"/>
            </a:endParaRPr>
          </a:p>
          <a:p>
            <a:pPr marL="0" indent="0"/>
            <a:endParaRPr lang="en-US" altLang="zh-CN" sz="1600" b="0" i="0">
              <a:solidFill>
                <a:srgbClr val="000000"/>
              </a:solidFill>
              <a:latin typeface="Arial" panose="020B0604020202020204"/>
              <a:ea typeface="Arial" panose="020B0604020202020204"/>
            </a:endParaRPr>
          </a:p>
          <a:p>
            <a:pPr marL="0" indent="0" algn="ctr"/>
            <a:r>
              <a:rPr lang="ru-RU" altLang="en-US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Консультация « Современные проекты как инструмент формирования толерантности в детском коллективе»</a:t>
            </a:r>
            <a:endParaRPr lang="ru-RU" altLang="en-US" sz="2400" b="0" i="0">
              <a:solidFill>
                <a:srgbClr val="000000"/>
              </a:solidFill>
              <a:latin typeface="Times New Roman" panose="02020603050405020304" charset="0"/>
              <a:ea typeface="Arial" panose="020B0604020202020204"/>
              <a:cs typeface="Times New Roman" panose="02020603050405020304" charset="0"/>
            </a:endParaRPr>
          </a:p>
          <a:p>
            <a:pPr marL="0" indent="0" algn="ctr"/>
            <a:endParaRPr lang="en-US" altLang="zh-CN" sz="2400" b="0" i="0">
              <a:solidFill>
                <a:srgbClr val="000000"/>
              </a:solidFill>
              <a:latin typeface="Times New Roman" panose="02020603050405020304" charset="0"/>
              <a:ea typeface="Arial" panose="020B0604020202020204"/>
              <a:cs typeface="Times New Roman" panose="02020603050405020304" charset="0"/>
            </a:endParaRPr>
          </a:p>
          <a:p>
            <a:pPr marL="0" indent="0" algn="ctr"/>
            <a:endParaRPr lang="en-US" altLang="zh-CN" sz="2400" b="0" i="0">
              <a:solidFill>
                <a:srgbClr val="000000"/>
              </a:solidFill>
              <a:latin typeface="Times New Roman" panose="02020603050405020304" charset="0"/>
              <a:ea typeface="Arial" panose="020B0604020202020204"/>
              <a:cs typeface="Times New Roman" panose="02020603050405020304" charset="0"/>
            </a:endParaRPr>
          </a:p>
          <a:p>
            <a:pPr marL="0" indent="0" algn="ctr"/>
            <a:endParaRPr lang="en-US" altLang="zh-CN" sz="2400" b="0" i="0">
              <a:solidFill>
                <a:srgbClr val="000000"/>
              </a:solidFill>
              <a:latin typeface="Times New Roman" panose="02020603050405020304" charset="0"/>
              <a:ea typeface="Arial" panose="020B0604020202020204"/>
              <a:cs typeface="Times New Roman" panose="02020603050405020304" charset="0"/>
            </a:endParaRPr>
          </a:p>
          <a:p>
            <a:pPr marL="0" indent="0" algn="ctr"/>
            <a:r>
              <a:rPr lang="ru-RU" altLang="en-US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Подготовил: воспитатель Рожкова Ю.В.</a:t>
            </a:r>
            <a:endParaRPr lang="ru-RU" altLang="en-US" sz="2400" b="0" i="0">
              <a:solidFill>
                <a:srgbClr val="000000"/>
              </a:solidFill>
              <a:latin typeface="Times New Roman" panose="02020603050405020304" charset="0"/>
              <a:ea typeface="Arial" panose="020B0604020202020204"/>
              <a:cs typeface="Times New Roman" panose="02020603050405020304" charset="0"/>
            </a:endParaRPr>
          </a:p>
          <a:p>
            <a:pPr marL="0" indent="0" algn="ctr"/>
            <a:endParaRPr lang="ru-RU" altLang="en-US" sz="2400" b="0" i="0">
              <a:solidFill>
                <a:srgbClr val="000000"/>
              </a:solidFill>
              <a:latin typeface="Times New Roman" panose="02020603050405020304" charset="0"/>
              <a:ea typeface="Arial" panose="020B0604020202020204"/>
              <a:cs typeface="Times New Roman" panose="02020603050405020304" charset="0"/>
            </a:endParaRPr>
          </a:p>
          <a:p>
            <a:pPr marL="0" indent="0" algn="ctr"/>
            <a:endParaRPr lang="ru-RU" altLang="en-US" sz="2400" b="0" i="0">
              <a:solidFill>
                <a:srgbClr val="000000"/>
              </a:solidFill>
              <a:latin typeface="Times New Roman" panose="02020603050405020304" charset="0"/>
              <a:ea typeface="Arial" panose="020B0604020202020204"/>
              <a:cs typeface="Times New Roman" panose="02020603050405020304" charset="0"/>
            </a:endParaRPr>
          </a:p>
          <a:p>
            <a:pPr marL="0" indent="0" algn="ctr"/>
            <a:endParaRPr lang="ru-RU" altLang="en-US" sz="2400" b="0" i="0">
              <a:solidFill>
                <a:srgbClr val="000000"/>
              </a:solidFill>
              <a:latin typeface="Times New Roman" panose="02020603050405020304" charset="0"/>
              <a:ea typeface="Arial" panose="020B0604020202020204"/>
              <a:cs typeface="Times New Roman" panose="02020603050405020304" charset="0"/>
            </a:endParaRPr>
          </a:p>
          <a:p>
            <a:pPr marL="0" indent="0" algn="ctr"/>
            <a:endParaRPr lang="ru-RU" altLang="en-US" sz="2400" b="0" i="0">
              <a:solidFill>
                <a:srgbClr val="000000"/>
              </a:solidFill>
              <a:latin typeface="Times New Roman" panose="02020603050405020304" charset="0"/>
              <a:ea typeface="Arial" panose="020B0604020202020204"/>
              <a:cs typeface="Times New Roman" panose="02020603050405020304" charset="0"/>
            </a:endParaRPr>
          </a:p>
          <a:p>
            <a:pPr marL="0" indent="0" algn="ctr"/>
            <a:r>
              <a:rPr lang="ru-RU" altLang="en-US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2025</a:t>
            </a:r>
            <a:endParaRPr lang="ru-RU" altLang="en-US" sz="2400" b="0" i="0">
              <a:solidFill>
                <a:srgbClr val="000000"/>
              </a:solidFill>
              <a:latin typeface="Times New Roman" panose="02020603050405020304" charset="0"/>
              <a:ea typeface="Arial" panose="020B0604020202020204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Текстовое поле 1"/>
          <p:cNvSpPr txBox="1"/>
          <p:nvPr/>
        </p:nvSpPr>
        <p:spPr>
          <a:xfrm>
            <a:off x="950595" y="1267460"/>
            <a:ext cx="10290810" cy="1198880"/>
          </a:xfrm>
          <a:prstGeom prst="rect">
            <a:avLst/>
          </a:prstGeom>
        </p:spPr>
        <p:txBody>
          <a:bodyPr wrap="square">
            <a:spAutoFit/>
          </a:bodyPr>
          <a:p>
            <a:pPr marL="0" indent="0" algn="ctr"/>
            <a:r>
              <a:rPr lang="en-US" altLang="zh-CN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Актуальность проблемы  толерантности связана с тем, что сегодня на </a:t>
            </a:r>
            <a:r>
              <a:rPr lang="ru-RU" altLang="en-US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 </a:t>
            </a:r>
            <a:r>
              <a:rPr lang="en-US" altLang="zh-CN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первый план выдвигаются ценности и принципы, необходимые для общего </a:t>
            </a:r>
            <a:endParaRPr lang="en-US" altLang="zh-CN" sz="2400" b="0" i="0">
              <a:solidFill>
                <a:srgbClr val="000000"/>
              </a:solidFill>
              <a:latin typeface="Times New Roman" panose="02020603050405020304" charset="0"/>
              <a:ea typeface="Arial" panose="020B0604020202020204"/>
              <a:cs typeface="Times New Roman" panose="02020603050405020304" charset="0"/>
            </a:endParaRPr>
          </a:p>
          <a:p>
            <a:pPr marL="0" indent="0" algn="ctr"/>
            <a:r>
              <a:rPr lang="en-US" altLang="zh-CN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выживания и свободного развития  личности.</a:t>
            </a:r>
            <a:endParaRPr lang="en-US" altLang="zh-CN" sz="2400" b="0" i="0">
              <a:solidFill>
                <a:srgbClr val="000000"/>
              </a:solidFill>
              <a:latin typeface="Times New Roman" panose="02020603050405020304" charset="0"/>
              <a:ea typeface="Arial" panose="020B0604020202020204"/>
              <a:cs typeface="Times New Roman" panose="02020603050405020304" charset="0"/>
            </a:endParaRPr>
          </a:p>
        </p:txBody>
      </p:sp>
      <p:pic>
        <p:nvPicPr>
          <p:cNvPr id="3" name="Изображение 2"/>
          <p:cNvPicPr/>
          <p:nvPr/>
        </p:nvPicPr>
        <p:blipFill>
          <a:blip r:embed="rId1"/>
          <a:stretch>
            <a:fillRect/>
          </a:stretch>
        </p:blipFill>
        <p:spPr>
          <a:xfrm>
            <a:off x="3154045" y="2810510"/>
            <a:ext cx="5180330" cy="385699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Текстовое поле 1"/>
          <p:cNvSpPr txBox="1"/>
          <p:nvPr/>
        </p:nvSpPr>
        <p:spPr>
          <a:xfrm>
            <a:off x="821055" y="1165225"/>
            <a:ext cx="9839960" cy="34150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ru-RU" altLang="en-US" sz="3600" b="1">
                <a:solidFill>
                  <a:srgbClr val="FF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  <a:sym typeface="+mn-ea"/>
              </a:rPr>
              <a:t>Толерантность</a:t>
            </a:r>
            <a:r>
              <a:rPr lang="ru-RU" altLang="en-US" sz="360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  <a:sym typeface="+mn-ea"/>
              </a:rPr>
              <a:t>- это </a:t>
            </a:r>
            <a:r>
              <a:rPr lang="ru-RU" altLang="en-US" sz="3600" b="1">
                <a:solidFill>
                  <a:srgbClr val="00B05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  <a:sym typeface="+mn-ea"/>
              </a:rPr>
              <a:t>милосердие</a:t>
            </a:r>
            <a:endParaRPr lang="ru-RU" altLang="en-US" sz="3600">
              <a:solidFill>
                <a:srgbClr val="000000"/>
              </a:solidFill>
              <a:latin typeface="Times New Roman" panose="02020603050405020304" charset="0"/>
              <a:ea typeface="Arial" panose="020B0604020202020204"/>
              <a:cs typeface="Times New Roman" panose="02020603050405020304" charset="0"/>
              <a:sym typeface="+mn-ea"/>
            </a:endParaRPr>
          </a:p>
          <a:p>
            <a:pPr algn="ctr"/>
            <a:r>
              <a:rPr lang="ru-RU" altLang="en-US" sz="3600" b="1">
                <a:solidFill>
                  <a:srgbClr val="FF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  <a:sym typeface="+mn-ea"/>
              </a:rPr>
              <a:t>Толерантность</a:t>
            </a:r>
            <a:r>
              <a:rPr lang="ru-RU" altLang="en-US" sz="360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  <a:sym typeface="+mn-ea"/>
              </a:rPr>
              <a:t> -это </a:t>
            </a:r>
            <a:r>
              <a:rPr lang="ru-RU" altLang="en-US" sz="3600" b="1">
                <a:solidFill>
                  <a:srgbClr val="0070C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  <a:sym typeface="+mn-ea"/>
              </a:rPr>
              <a:t>доброта души</a:t>
            </a:r>
            <a:endParaRPr lang="ru-RU" altLang="en-US" sz="3600" b="1">
              <a:solidFill>
                <a:srgbClr val="0070C0"/>
              </a:solidFill>
              <a:latin typeface="Times New Roman" panose="02020603050405020304" charset="0"/>
              <a:ea typeface="Arial" panose="020B0604020202020204"/>
              <a:cs typeface="Times New Roman" panose="02020603050405020304" charset="0"/>
              <a:sym typeface="+mn-ea"/>
            </a:endParaRPr>
          </a:p>
          <a:p>
            <a:pPr algn="ctr"/>
            <a:r>
              <a:rPr lang="ru-RU" altLang="en-US" sz="3600" b="1">
                <a:solidFill>
                  <a:srgbClr val="FF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  <a:sym typeface="+mn-ea"/>
              </a:rPr>
              <a:t>Толерантность</a:t>
            </a:r>
            <a:r>
              <a:rPr lang="ru-RU" altLang="en-US" sz="360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  <a:sym typeface="+mn-ea"/>
              </a:rPr>
              <a:t>- это </a:t>
            </a:r>
            <a:r>
              <a:rPr lang="ru-RU" altLang="en-US" sz="3600" b="1">
                <a:solidFill>
                  <a:srgbClr val="FFFF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  <a:sym typeface="+mn-ea"/>
              </a:rPr>
              <a:t>сострадание</a:t>
            </a:r>
            <a:endParaRPr lang="ru-RU" altLang="en-US" sz="3600" b="1">
              <a:solidFill>
                <a:srgbClr val="FFFF00"/>
              </a:solidFill>
              <a:latin typeface="Times New Roman" panose="02020603050405020304" charset="0"/>
              <a:ea typeface="Arial" panose="020B0604020202020204"/>
              <a:cs typeface="Times New Roman" panose="02020603050405020304" charset="0"/>
              <a:sym typeface="+mn-ea"/>
            </a:endParaRPr>
          </a:p>
          <a:p>
            <a:pPr algn="ctr"/>
            <a:r>
              <a:rPr lang="ru-RU" altLang="en-US" sz="3600" b="1">
                <a:solidFill>
                  <a:srgbClr val="FF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  <a:sym typeface="+mn-ea"/>
              </a:rPr>
              <a:t>Толерантность</a:t>
            </a:r>
            <a:r>
              <a:rPr lang="ru-RU" altLang="en-US" sz="360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  <a:sym typeface="+mn-ea"/>
              </a:rPr>
              <a:t> -это </a:t>
            </a:r>
            <a:r>
              <a:rPr lang="ru-RU" altLang="en-US" sz="3600" b="1">
                <a:solidFill>
                  <a:srgbClr val="C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  <a:sym typeface="+mn-ea"/>
              </a:rPr>
              <a:t>уважение</a:t>
            </a:r>
            <a:endParaRPr lang="ru-RU" altLang="en-US" sz="3600" b="1">
              <a:solidFill>
                <a:srgbClr val="C00000"/>
              </a:solidFill>
              <a:latin typeface="Times New Roman" panose="02020603050405020304" charset="0"/>
              <a:ea typeface="Arial" panose="020B0604020202020204"/>
              <a:cs typeface="Times New Roman" panose="02020603050405020304" charset="0"/>
              <a:sym typeface="+mn-ea"/>
            </a:endParaRPr>
          </a:p>
          <a:p>
            <a:pPr algn="ctr"/>
            <a:r>
              <a:rPr lang="ru-RU" altLang="en-US" sz="3600" b="1">
                <a:solidFill>
                  <a:srgbClr val="FF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  <a:sym typeface="+mn-ea"/>
              </a:rPr>
              <a:t>Толерантность</a:t>
            </a:r>
            <a:r>
              <a:rPr lang="ru-RU" altLang="en-US" sz="360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  <a:sym typeface="+mn-ea"/>
              </a:rPr>
              <a:t> -это </a:t>
            </a:r>
            <a:r>
              <a:rPr lang="ru-RU" altLang="en-US" sz="3600" b="1">
                <a:solidFill>
                  <a:srgbClr val="7030A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  <a:sym typeface="+mn-ea"/>
              </a:rPr>
              <a:t>дружба</a:t>
            </a:r>
            <a:endParaRPr lang="ru-RU" altLang="en-US" sz="3600" b="1">
              <a:solidFill>
                <a:srgbClr val="7030A0"/>
              </a:solidFill>
              <a:latin typeface="Times New Roman" panose="02020603050405020304" charset="0"/>
              <a:ea typeface="Arial" panose="020B0604020202020204"/>
              <a:cs typeface="Times New Roman" panose="02020603050405020304" charset="0"/>
              <a:sym typeface="+mn-ea"/>
            </a:endParaRPr>
          </a:p>
          <a:p>
            <a:pPr algn="ctr"/>
            <a:r>
              <a:rPr lang="ru-RU" altLang="en-US" sz="3600" b="1">
                <a:solidFill>
                  <a:srgbClr val="FF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  <a:sym typeface="+mn-ea"/>
              </a:rPr>
              <a:t>Толерантность</a:t>
            </a:r>
            <a:r>
              <a:rPr lang="ru-RU" altLang="en-US" sz="360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  <a:sym typeface="+mn-ea"/>
              </a:rPr>
              <a:t> -это </a:t>
            </a:r>
            <a:r>
              <a:rPr lang="ru-RU" altLang="en-US" sz="3600" b="1">
                <a:solidFill>
                  <a:srgbClr val="00B0F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  <a:sym typeface="+mn-ea"/>
              </a:rPr>
              <a:t>терпение</a:t>
            </a:r>
            <a:r>
              <a:rPr lang="en-US" altLang="zh-CN" sz="3600" b="1">
                <a:solidFill>
                  <a:srgbClr val="00B0F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  <a:sym typeface="+mn-ea"/>
              </a:rPr>
              <a:t>.</a:t>
            </a:r>
            <a:endParaRPr lang="en-US" altLang="zh-CN" sz="3600" b="1">
              <a:solidFill>
                <a:srgbClr val="00B0F0"/>
              </a:solidFill>
              <a:latin typeface="Times New Roman" panose="02020603050405020304" charset="0"/>
              <a:ea typeface="Arial" panose="020B0604020202020204"/>
              <a:cs typeface="Times New Roman" panose="02020603050405020304" charset="0"/>
              <a:sym typeface="+mn-e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Текстовое поле 1"/>
          <p:cNvSpPr txBox="1"/>
          <p:nvPr/>
        </p:nvSpPr>
        <p:spPr>
          <a:xfrm>
            <a:off x="474980" y="686435"/>
            <a:ext cx="9790430" cy="1198880"/>
          </a:xfrm>
          <a:prstGeom prst="rect">
            <a:avLst/>
          </a:prstGeom>
        </p:spPr>
        <p:txBody>
          <a:bodyPr wrap="square">
            <a:spAutoFit/>
          </a:bodyPr>
          <a:p>
            <a:pPr marL="0" indent="0" algn="ctr"/>
            <a:r>
              <a:rPr lang="en-US" altLang="zh-CN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На современном этапе  развития общества возникла  необходимость  формирования культуры  толерантности у  подрастающего поколения,  начиная уже с дошкольного  возраста.</a:t>
            </a:r>
            <a:endParaRPr lang="en-US" altLang="zh-CN" sz="2400" b="0" i="0">
              <a:solidFill>
                <a:srgbClr val="000000"/>
              </a:solidFill>
              <a:latin typeface="Times New Roman" panose="02020603050405020304" charset="0"/>
              <a:ea typeface="Arial" panose="020B0604020202020204"/>
              <a:cs typeface="Times New Roman" panose="02020603050405020304" charset="0"/>
            </a:endParaRPr>
          </a:p>
        </p:txBody>
      </p:sp>
      <p:pic>
        <p:nvPicPr>
          <p:cNvPr id="3" name="Изображение 2" descr="20230831_10400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9865" y="2069465"/>
            <a:ext cx="5523230" cy="3107055"/>
          </a:xfrm>
          <a:prstGeom prst="rect">
            <a:avLst/>
          </a:prstGeom>
        </p:spPr>
      </p:pic>
      <p:pic>
        <p:nvPicPr>
          <p:cNvPr id="4" name="Изображение 3" descr="20231026_101113_00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2790825"/>
            <a:ext cx="4970780" cy="372808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Текстовое поле 1"/>
          <p:cNvSpPr txBox="1"/>
          <p:nvPr/>
        </p:nvSpPr>
        <p:spPr>
          <a:xfrm>
            <a:off x="506730" y="374015"/>
            <a:ext cx="9467850" cy="1198880"/>
          </a:xfrm>
          <a:prstGeom prst="rect">
            <a:avLst/>
          </a:prstGeom>
        </p:spPr>
        <p:txBody>
          <a:bodyPr wrap="square">
            <a:spAutoFit/>
          </a:bodyPr>
          <a:p>
            <a:pPr marL="0" indent="0" algn="ctr" defTabSz="444500"/>
            <a:r>
              <a:rPr lang="zh-CN" sz="2400"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Формирование этого важнейшего качества происходит уже в детстве в условиях семьи и образовательных учреждений, продолжается на протяжении всей жизни с развитием образования.</a:t>
            </a:r>
            <a:endParaRPr lang="zh-CN" altLang="en-US" sz="2400">
              <a:latin typeface="Times New Roman" panose="02020603050405020304" charset="0"/>
              <a:ea typeface="Times New Roman" panose="02020603050405020304"/>
              <a:cs typeface="Times New Roman" panose="02020603050405020304" charset="0"/>
            </a:endParaRPr>
          </a:p>
        </p:txBody>
      </p:sp>
      <p:pic>
        <p:nvPicPr>
          <p:cNvPr id="3" name="Изображение 2" descr="20240131_093149[1]"/>
          <p:cNvPicPr>
            <a:picLocks noChangeAspect="1"/>
          </p:cNvPicPr>
          <p:nvPr/>
        </p:nvPicPr>
        <p:blipFill>
          <a:blip r:embed="rId1"/>
          <a:srcRect t="8237" r="6599"/>
          <a:stretch>
            <a:fillRect/>
          </a:stretch>
        </p:blipFill>
        <p:spPr>
          <a:xfrm>
            <a:off x="4170680" y="3638550"/>
            <a:ext cx="4095750" cy="3018790"/>
          </a:xfrm>
          <a:prstGeom prst="rect">
            <a:avLst/>
          </a:prstGeom>
        </p:spPr>
      </p:pic>
      <p:pic>
        <p:nvPicPr>
          <p:cNvPr id="4" name="Изображение 3" descr="20240131_103831[1]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5810" y="1846580"/>
            <a:ext cx="3688715" cy="2767330"/>
          </a:xfrm>
          <a:prstGeom prst="rect">
            <a:avLst/>
          </a:prstGeom>
        </p:spPr>
      </p:pic>
      <p:pic>
        <p:nvPicPr>
          <p:cNvPr id="5" name="Изображение 4"/>
          <p:cNvPicPr>
            <a:picLocks noChangeAspect="1"/>
          </p:cNvPicPr>
          <p:nvPr/>
        </p:nvPicPr>
        <p:blipFill>
          <a:blip r:embed="rId3"/>
          <a:srcRect l="25959" r="8660"/>
          <a:stretch>
            <a:fillRect/>
          </a:stretch>
        </p:blipFill>
        <p:spPr>
          <a:xfrm>
            <a:off x="208915" y="1976120"/>
            <a:ext cx="3842385" cy="334835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Текстовое поле 1"/>
          <p:cNvSpPr txBox="1"/>
          <p:nvPr/>
        </p:nvSpPr>
        <p:spPr>
          <a:xfrm>
            <a:off x="587375" y="393700"/>
            <a:ext cx="10968355" cy="6000750"/>
          </a:xfrm>
          <a:prstGeom prst="rect">
            <a:avLst/>
          </a:prstGeom>
        </p:spPr>
        <p:txBody>
          <a:bodyPr wrap="square">
            <a:spAutoFit/>
          </a:bodyPr>
          <a:p>
            <a:pPr marL="0" indent="0" algn="ctr"/>
            <a:r>
              <a:rPr lang="en-US" altLang="en-US" sz="2400" b="1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Проектная</a:t>
            </a:r>
            <a:r>
              <a:rPr lang="en-US" altLang="ru-RU" sz="2400" b="1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 </a:t>
            </a:r>
            <a:r>
              <a:rPr lang="en-US" altLang="en-US" sz="2400" b="1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деятельность</a:t>
            </a:r>
            <a:r>
              <a:rPr lang="en-US" altLang="ru-RU" sz="2400" b="1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 </a:t>
            </a:r>
            <a:r>
              <a:rPr lang="en-US" altLang="en-US" sz="2400" b="1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способствует</a:t>
            </a:r>
            <a:r>
              <a:rPr lang="en-US" altLang="ru-RU" sz="2400" b="1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 </a:t>
            </a:r>
            <a:r>
              <a:rPr lang="en-US" altLang="en-US" sz="2400" b="1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развитию</a:t>
            </a:r>
            <a:r>
              <a:rPr lang="en-US" altLang="ru-RU" sz="2400" b="1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:</a:t>
            </a:r>
            <a:endParaRPr lang="en-US" altLang="ru-RU" sz="2400" b="1" i="0">
              <a:solidFill>
                <a:srgbClr val="000000"/>
              </a:solidFill>
              <a:latin typeface="Times New Roman" panose="02020603050405020304" charset="0"/>
              <a:ea typeface="Arial" panose="020B0604020202020204"/>
              <a:cs typeface="Times New Roman" panose="02020603050405020304" charset="0"/>
            </a:endParaRPr>
          </a:p>
          <a:p>
            <a:pPr marL="0" indent="0" algn="ctr"/>
            <a:endParaRPr lang="ru-RU" altLang="en-US" sz="2400" b="0" i="0">
              <a:solidFill>
                <a:srgbClr val="000000"/>
              </a:solidFill>
              <a:latin typeface="Times New Roman" panose="02020603050405020304" charset="0"/>
              <a:ea typeface="Arial" panose="020B0604020202020204"/>
              <a:cs typeface="Times New Roman" panose="02020603050405020304" charset="0"/>
            </a:endParaRPr>
          </a:p>
          <a:p>
            <a:pPr marL="0" indent="0" algn="ctr"/>
            <a:r>
              <a:rPr lang="ru-RU" altLang="en-US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-</a:t>
            </a:r>
            <a:r>
              <a:rPr lang="en-US" altLang="en-US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самоорганизации</a:t>
            </a:r>
            <a:r>
              <a:rPr lang="en-US" altLang="ru-RU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;</a:t>
            </a:r>
            <a:endParaRPr lang="en-US" altLang="ru-RU" sz="2400" b="0" i="0">
              <a:solidFill>
                <a:srgbClr val="000000"/>
              </a:solidFill>
              <a:latin typeface="Times New Roman" panose="02020603050405020304" charset="0"/>
              <a:ea typeface="Arial" panose="020B0604020202020204"/>
              <a:cs typeface="Times New Roman" panose="02020603050405020304" charset="0"/>
            </a:endParaRPr>
          </a:p>
          <a:p>
            <a:pPr marL="0" indent="0" algn="ctr"/>
            <a:endParaRPr lang="ru-RU" altLang="en-US" sz="2400" b="0" i="0">
              <a:solidFill>
                <a:srgbClr val="000000"/>
              </a:solidFill>
              <a:latin typeface="Times New Roman" panose="02020603050405020304" charset="0"/>
              <a:ea typeface="Arial" panose="020B0604020202020204"/>
              <a:cs typeface="Times New Roman" panose="02020603050405020304" charset="0"/>
            </a:endParaRPr>
          </a:p>
          <a:p>
            <a:pPr marL="0" indent="0" algn="ctr"/>
            <a:r>
              <a:rPr lang="ru-RU" altLang="en-US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-</a:t>
            </a:r>
            <a:r>
              <a:rPr lang="en-US" altLang="en-US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исследовательских</a:t>
            </a:r>
            <a:r>
              <a:rPr lang="en-US" altLang="ru-RU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 </a:t>
            </a:r>
            <a:r>
              <a:rPr lang="en-US" altLang="en-US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и</a:t>
            </a:r>
            <a:r>
              <a:rPr lang="en-US" altLang="ru-RU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 </a:t>
            </a:r>
            <a:r>
              <a:rPr lang="en-US" altLang="en-US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творческих</a:t>
            </a:r>
            <a:r>
              <a:rPr lang="en-US" altLang="ru-RU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 </a:t>
            </a:r>
            <a:r>
              <a:rPr lang="en-US" altLang="en-US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способностей</a:t>
            </a:r>
            <a:r>
              <a:rPr lang="en-US" altLang="ru-RU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 </a:t>
            </a:r>
            <a:r>
              <a:rPr lang="en-US" altLang="en-US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личности</a:t>
            </a:r>
            <a:r>
              <a:rPr lang="en-US" altLang="ru-RU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;</a:t>
            </a:r>
            <a:endParaRPr lang="en-US" altLang="ru-RU" sz="2400" b="0" i="0">
              <a:solidFill>
                <a:srgbClr val="000000"/>
              </a:solidFill>
              <a:latin typeface="Times New Roman" panose="02020603050405020304" charset="0"/>
              <a:ea typeface="Arial" panose="020B0604020202020204"/>
              <a:cs typeface="Times New Roman" panose="02020603050405020304" charset="0"/>
            </a:endParaRPr>
          </a:p>
          <a:p>
            <a:pPr marL="0" indent="0" algn="ctr"/>
            <a:endParaRPr lang="ru-RU" altLang="en-US" sz="2400" b="0" i="0">
              <a:solidFill>
                <a:srgbClr val="000000"/>
              </a:solidFill>
              <a:latin typeface="Times New Roman" panose="02020603050405020304" charset="0"/>
              <a:ea typeface="Arial" panose="020B0604020202020204"/>
              <a:cs typeface="Times New Roman" panose="02020603050405020304" charset="0"/>
            </a:endParaRPr>
          </a:p>
          <a:p>
            <a:pPr marL="0" indent="0" algn="ctr"/>
            <a:r>
              <a:rPr lang="ru-RU" altLang="en-US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-</a:t>
            </a:r>
            <a:r>
              <a:rPr lang="en-US" altLang="en-US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повышению</a:t>
            </a:r>
            <a:r>
              <a:rPr lang="en-US" altLang="ru-RU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 </a:t>
            </a:r>
            <a:r>
              <a:rPr lang="en-US" altLang="en-US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личной</a:t>
            </a:r>
            <a:r>
              <a:rPr lang="en-US" altLang="ru-RU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 </a:t>
            </a:r>
            <a:r>
              <a:rPr lang="en-US" altLang="en-US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уверенности</a:t>
            </a:r>
            <a:r>
              <a:rPr lang="en-US" altLang="ru-RU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;</a:t>
            </a:r>
            <a:endParaRPr lang="en-US" altLang="ru-RU" sz="2400" b="0" i="0">
              <a:solidFill>
                <a:srgbClr val="000000"/>
              </a:solidFill>
              <a:latin typeface="Times New Roman" panose="02020603050405020304" charset="0"/>
              <a:ea typeface="Arial" panose="020B0604020202020204"/>
              <a:cs typeface="Times New Roman" panose="02020603050405020304" charset="0"/>
            </a:endParaRPr>
          </a:p>
          <a:p>
            <a:pPr marL="0" indent="0" algn="ctr"/>
            <a:endParaRPr lang="ru-RU" altLang="en-US" sz="2400" b="0" i="0">
              <a:solidFill>
                <a:srgbClr val="000000"/>
              </a:solidFill>
              <a:latin typeface="Times New Roman" panose="02020603050405020304" charset="0"/>
              <a:ea typeface="Arial" panose="020B0604020202020204"/>
              <a:cs typeface="Times New Roman" panose="02020603050405020304" charset="0"/>
            </a:endParaRPr>
          </a:p>
          <a:p>
            <a:pPr marL="0" indent="0" algn="ctr"/>
            <a:r>
              <a:rPr lang="ru-RU" altLang="en-US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-</a:t>
            </a:r>
            <a:r>
              <a:rPr lang="en-US" altLang="en-US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развивает</a:t>
            </a:r>
            <a:r>
              <a:rPr lang="en-US" altLang="ru-RU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 “</a:t>
            </a:r>
            <a:r>
              <a:rPr lang="en-US" altLang="en-US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командный</a:t>
            </a:r>
            <a:r>
              <a:rPr lang="en-US" altLang="ru-RU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 </a:t>
            </a:r>
            <a:r>
              <a:rPr lang="en-US" altLang="en-US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дух</a:t>
            </a:r>
            <a:r>
              <a:rPr lang="en-US" altLang="ru-RU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”, </a:t>
            </a:r>
            <a:r>
              <a:rPr lang="en-US" altLang="en-US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развивает</a:t>
            </a:r>
            <a:r>
              <a:rPr lang="en-US" altLang="ru-RU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 </a:t>
            </a:r>
            <a:r>
              <a:rPr lang="en-US" altLang="en-US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коммуникабельность</a:t>
            </a:r>
            <a:r>
              <a:rPr lang="en-US" altLang="ru-RU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 </a:t>
            </a:r>
            <a:r>
              <a:rPr lang="en-US" altLang="en-US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и</a:t>
            </a:r>
            <a:r>
              <a:rPr lang="en-US" altLang="ru-RU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 </a:t>
            </a:r>
            <a:r>
              <a:rPr lang="en-US" altLang="en-US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умение</a:t>
            </a:r>
            <a:r>
              <a:rPr lang="en-US" altLang="ru-RU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 </a:t>
            </a:r>
            <a:r>
              <a:rPr lang="en-US" altLang="en-US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сотрудничать</a:t>
            </a:r>
            <a:r>
              <a:rPr lang="en-US" altLang="ru-RU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;</a:t>
            </a:r>
            <a:endParaRPr lang="en-US" altLang="ru-RU" sz="2400" b="0" i="0">
              <a:solidFill>
                <a:srgbClr val="000000"/>
              </a:solidFill>
              <a:latin typeface="Times New Roman" panose="02020603050405020304" charset="0"/>
              <a:ea typeface="Arial" panose="020B0604020202020204"/>
              <a:cs typeface="Times New Roman" panose="02020603050405020304" charset="0"/>
            </a:endParaRPr>
          </a:p>
          <a:p>
            <a:pPr marL="0" indent="0" algn="ctr"/>
            <a:endParaRPr lang="ru-RU" altLang="en-US" sz="2400" b="0" i="0">
              <a:solidFill>
                <a:srgbClr val="000000"/>
              </a:solidFill>
              <a:latin typeface="Times New Roman" panose="02020603050405020304" charset="0"/>
              <a:ea typeface="Arial" panose="020B0604020202020204"/>
              <a:cs typeface="Times New Roman" panose="02020603050405020304" charset="0"/>
            </a:endParaRPr>
          </a:p>
          <a:p>
            <a:pPr marL="0" indent="0" algn="ctr"/>
            <a:r>
              <a:rPr lang="ru-RU" altLang="en-US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-</a:t>
            </a:r>
            <a:r>
              <a:rPr lang="en-US" altLang="en-US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обеспечивает</a:t>
            </a:r>
            <a:r>
              <a:rPr lang="en-US" altLang="ru-RU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 </a:t>
            </a:r>
            <a:r>
              <a:rPr lang="en-US" altLang="en-US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механизм</a:t>
            </a:r>
            <a:r>
              <a:rPr lang="en-US" altLang="ru-RU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 </a:t>
            </a:r>
            <a:r>
              <a:rPr lang="en-US" altLang="en-US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критического</a:t>
            </a:r>
            <a:r>
              <a:rPr lang="en-US" altLang="ru-RU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 </a:t>
            </a:r>
            <a:r>
              <a:rPr lang="en-US" altLang="en-US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мышления</a:t>
            </a:r>
            <a:r>
              <a:rPr lang="en-US" altLang="ru-RU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, </a:t>
            </a:r>
            <a:r>
              <a:rPr lang="en-US" altLang="en-US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умение</a:t>
            </a:r>
            <a:r>
              <a:rPr lang="en-US" altLang="ru-RU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 </a:t>
            </a:r>
            <a:r>
              <a:rPr lang="en-US" altLang="en-US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искать</a:t>
            </a:r>
            <a:r>
              <a:rPr lang="en-US" altLang="ru-RU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 </a:t>
            </a:r>
            <a:r>
              <a:rPr lang="en-US" altLang="en-US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пути</a:t>
            </a:r>
            <a:r>
              <a:rPr lang="en-US" altLang="ru-RU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 </a:t>
            </a:r>
            <a:r>
              <a:rPr lang="en-US" altLang="en-US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решения</a:t>
            </a:r>
            <a:r>
              <a:rPr lang="en-US" altLang="ru-RU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 </a:t>
            </a:r>
            <a:r>
              <a:rPr lang="en-US" altLang="en-US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проблемы</a:t>
            </a:r>
            <a:r>
              <a:rPr lang="en-US" altLang="ru-RU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;</a:t>
            </a:r>
            <a:endParaRPr lang="en-US" altLang="ru-RU" sz="2400" b="0" i="0">
              <a:solidFill>
                <a:srgbClr val="000000"/>
              </a:solidFill>
              <a:latin typeface="Times New Roman" panose="02020603050405020304" charset="0"/>
              <a:ea typeface="Arial" panose="020B0604020202020204"/>
              <a:cs typeface="Times New Roman" panose="02020603050405020304" charset="0"/>
            </a:endParaRPr>
          </a:p>
          <a:p>
            <a:pPr marL="0" indent="0" algn="ctr"/>
            <a:endParaRPr lang="ru-RU" altLang="en-US" sz="2400" b="0" i="0">
              <a:solidFill>
                <a:srgbClr val="000000"/>
              </a:solidFill>
              <a:latin typeface="Times New Roman" panose="02020603050405020304" charset="0"/>
              <a:ea typeface="Arial" panose="020B0604020202020204"/>
              <a:cs typeface="Times New Roman" panose="02020603050405020304" charset="0"/>
            </a:endParaRPr>
          </a:p>
          <a:p>
            <a:pPr marL="0" indent="0" algn="ctr"/>
            <a:r>
              <a:rPr lang="ru-RU" altLang="en-US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-</a:t>
            </a:r>
            <a:r>
              <a:rPr lang="en-US" altLang="en-US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развивает</a:t>
            </a:r>
            <a:r>
              <a:rPr lang="en-US" altLang="ru-RU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 </a:t>
            </a:r>
            <a:r>
              <a:rPr lang="en-US" altLang="en-US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исследовательские</a:t>
            </a:r>
            <a:r>
              <a:rPr lang="en-US" altLang="ru-RU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 </a:t>
            </a:r>
            <a:r>
              <a:rPr lang="en-US" altLang="en-US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умения</a:t>
            </a:r>
            <a:r>
              <a:rPr lang="en-US" altLang="ru-RU" sz="2400" b="0" i="0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</a:rPr>
              <a:t>;</a:t>
            </a:r>
            <a:endParaRPr lang="en-US" altLang="ru-RU" sz="2400" b="0" i="0">
              <a:solidFill>
                <a:srgbClr val="000000"/>
              </a:solidFill>
              <a:latin typeface="Times New Roman" panose="02020603050405020304" charset="0"/>
              <a:ea typeface="Arial" panose="020B0604020202020204"/>
              <a:cs typeface="Times New Roman" panose="02020603050405020304" charset="0"/>
            </a:endParaRPr>
          </a:p>
          <a:p>
            <a:pPr marL="0" indent="0" algn="ctr"/>
            <a:endParaRPr lang="en-US" altLang="ru-RU" sz="2400" b="0" i="0">
              <a:solidFill>
                <a:srgbClr val="000000"/>
              </a:solidFill>
              <a:latin typeface="Times New Roman" panose="02020603050405020304" charset="0"/>
              <a:ea typeface="Arial" panose="020B0604020202020204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Прямоугольник с двумя скругленными противолежащими углами 2"/>
          <p:cNvSpPr/>
          <p:nvPr/>
        </p:nvSpPr>
        <p:spPr>
          <a:xfrm>
            <a:off x="3806190" y="273050"/>
            <a:ext cx="5099685" cy="1210945"/>
          </a:xfrm>
          <a:prstGeom prst="round2DiagRect">
            <a:avLst/>
          </a:prstGeom>
          <a:solidFill>
            <a:schemeClr val="bg1">
              <a:lumMod val="95000"/>
            </a:schemeClr>
          </a:solidFill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en-US" sz="2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charset="0"/>
                <a:ea typeface="SimSun" panose="02010600030101010101" pitchFamily="2" charset="-122"/>
                <a:cs typeface="Times New Roman" panose="02020603050405020304" charset="0"/>
              </a:rPr>
              <a:t>Проек</a:t>
            </a:r>
            <a:r>
              <a:rPr kumimoji="0" lang="ru-RU" altLang="en-US" sz="2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charset="0"/>
                <a:ea typeface="SimSun" panose="02010600030101010101" pitchFamily="2" charset="-122"/>
                <a:cs typeface="Times New Roman" panose="02020603050405020304" charset="0"/>
              </a:rPr>
              <a:t>ты могут быть:</a:t>
            </a:r>
            <a:endParaRPr kumimoji="0" lang="ru-RU" altLang="en-US" sz="2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charset="0"/>
              <a:ea typeface="SimSun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289560" y="2095500"/>
            <a:ext cx="2823845" cy="904875"/>
          </a:xfrm>
          <a:prstGeom prst="round2DiagRect">
            <a:avLst/>
          </a:prstGeom>
          <a:solidFill>
            <a:schemeClr val="bg1">
              <a:lumMod val="95000"/>
            </a:schemeClr>
          </a:solidFill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2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charset="0"/>
                <a:ea typeface="SimSun" panose="02010600030101010101" pitchFamily="2" charset="-122"/>
                <a:cs typeface="Times New Roman" panose="02020603050405020304" charset="0"/>
              </a:rPr>
              <a:t>Творческие</a:t>
            </a:r>
            <a:endParaRPr kumimoji="0" lang="ru-RU" altLang="zh-CN" sz="2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charset="0"/>
              <a:ea typeface="SimSun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5" name="Прямоугольник с двумя скругленными противолежащими углами 4"/>
          <p:cNvSpPr/>
          <p:nvPr/>
        </p:nvSpPr>
        <p:spPr>
          <a:xfrm>
            <a:off x="4452620" y="2065655"/>
            <a:ext cx="2920365" cy="934720"/>
          </a:xfrm>
          <a:prstGeom prst="round2DiagRect">
            <a:avLst/>
          </a:prstGeom>
          <a:solidFill>
            <a:schemeClr val="bg1">
              <a:lumMod val="95000"/>
            </a:schemeClr>
          </a:solidFill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en-US" sz="2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charset="0"/>
                <a:ea typeface="SimSun" panose="02010600030101010101" pitchFamily="2" charset="-122"/>
                <a:cs typeface="Times New Roman" panose="02020603050405020304" charset="0"/>
              </a:rPr>
              <a:t>Ролево -игровые</a:t>
            </a:r>
            <a:endParaRPr kumimoji="0" lang="en-US" altLang="ru-RU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SimSun" panose="02010600030101010101" pitchFamily="2" charset="-122"/>
            </a:endParaRP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SimSun" panose="02010600030101010101" pitchFamily="2" charset="-122"/>
            </a:endParaRPr>
          </a:p>
        </p:txBody>
      </p:sp>
      <p:sp>
        <p:nvSpPr>
          <p:cNvPr id="6" name="Прямоугольник с двумя скругленными противолежащими углами 5"/>
          <p:cNvSpPr/>
          <p:nvPr/>
        </p:nvSpPr>
        <p:spPr>
          <a:xfrm>
            <a:off x="8277225" y="2096135"/>
            <a:ext cx="3533140" cy="904240"/>
          </a:xfrm>
          <a:prstGeom prst="round2DiagRect">
            <a:avLst/>
          </a:prstGeom>
          <a:solidFill>
            <a:schemeClr val="bg1">
              <a:lumMod val="95000"/>
            </a:schemeClr>
          </a:solidFill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2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charset="0"/>
                <a:ea typeface="SimSun" panose="02010600030101010101" pitchFamily="2" charset="-122"/>
                <a:cs typeface="Times New Roman" panose="02020603050405020304" charset="0"/>
              </a:rPr>
              <a:t>Информационные</a:t>
            </a:r>
            <a:endParaRPr kumimoji="0" lang="ru-RU" altLang="zh-CN" sz="2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charset="0"/>
              <a:ea typeface="SimSun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3806190" y="4550410"/>
            <a:ext cx="4792345" cy="871220"/>
          </a:xfrm>
          <a:prstGeom prst="round2DiagRect">
            <a:avLst/>
          </a:prstGeom>
          <a:solidFill>
            <a:schemeClr val="bg1">
              <a:lumMod val="95000"/>
            </a:schemeClr>
          </a:solidFill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en-US" sz="2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charset="0"/>
                <a:ea typeface="SimSun" panose="02010600030101010101" pitchFamily="2" charset="-122"/>
                <a:cs typeface="Times New Roman" panose="02020603050405020304" charset="0"/>
              </a:rPr>
              <a:t>П</a:t>
            </a:r>
            <a:r>
              <a:rPr kumimoji="0" lang="en-US" altLang="en-US" sz="2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charset="0"/>
                <a:ea typeface="SimSun" panose="02010600030101010101" pitchFamily="2" charset="-122"/>
                <a:cs typeface="Times New Roman" panose="02020603050405020304" charset="0"/>
              </a:rPr>
              <a:t>рактико</a:t>
            </a:r>
            <a:r>
              <a:rPr kumimoji="0" lang="en-US" altLang="ru-RU" sz="2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charset="0"/>
                <a:ea typeface="SimSun" panose="02010600030101010101" pitchFamily="2" charset="-122"/>
                <a:cs typeface="Times New Roman" panose="02020603050405020304" charset="0"/>
              </a:rPr>
              <a:t>-</a:t>
            </a:r>
            <a:r>
              <a:rPr kumimoji="0" lang="en-US" altLang="en-US" sz="2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charset="0"/>
                <a:ea typeface="SimSun" panose="02010600030101010101" pitchFamily="2" charset="-122"/>
                <a:cs typeface="Times New Roman" panose="02020603050405020304" charset="0"/>
              </a:rPr>
              <a:t>ориентированные</a:t>
            </a:r>
            <a:endParaRPr kumimoji="0" lang="zh-CN" altLang="en-US" sz="2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charset="0"/>
              <a:ea typeface="SimSun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8" name="Прямоугольник с двумя скругленными противолежащими углами 7"/>
          <p:cNvSpPr/>
          <p:nvPr/>
        </p:nvSpPr>
        <p:spPr>
          <a:xfrm>
            <a:off x="289560" y="4550410"/>
            <a:ext cx="3025775" cy="871220"/>
          </a:xfrm>
          <a:prstGeom prst="round2DiagRect">
            <a:avLst/>
          </a:prstGeom>
          <a:solidFill>
            <a:schemeClr val="bg1">
              <a:lumMod val="95000"/>
            </a:schemeClr>
          </a:solidFill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en-US" sz="2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charset="0"/>
                <a:ea typeface="SimSun" panose="02010600030101010101" pitchFamily="2" charset="-122"/>
                <a:cs typeface="Times New Roman" panose="02020603050405020304" charset="0"/>
              </a:rPr>
              <a:t>К</a:t>
            </a:r>
            <a:r>
              <a:rPr kumimoji="0" lang="en-US" altLang="en-US" sz="2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charset="0"/>
                <a:ea typeface="SimSun" panose="02010600030101010101" pitchFamily="2" charset="-122"/>
                <a:cs typeface="Times New Roman" panose="02020603050405020304" charset="0"/>
              </a:rPr>
              <a:t>раткосрочные</a:t>
            </a:r>
            <a:r>
              <a:rPr kumimoji="0" lang="en-US" altLang="ru-RU" sz="2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charset="0"/>
                <a:ea typeface="SimSun" panose="02010600030101010101" pitchFamily="2" charset="-122"/>
                <a:cs typeface="Times New Roman" panose="02020603050405020304" charset="0"/>
              </a:rPr>
              <a:t> </a:t>
            </a:r>
            <a:endParaRPr kumimoji="0" lang="zh-CN" altLang="en-US" sz="2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charset="0"/>
              <a:ea typeface="SimSun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9" name="Прямоугольник с двумя скругленными противолежащими углами 8"/>
          <p:cNvSpPr/>
          <p:nvPr/>
        </p:nvSpPr>
        <p:spPr>
          <a:xfrm>
            <a:off x="8905875" y="4550410"/>
            <a:ext cx="2904490" cy="871220"/>
          </a:xfrm>
          <a:prstGeom prst="round2DiagRect">
            <a:avLst/>
          </a:prstGeom>
          <a:solidFill>
            <a:schemeClr val="bg1">
              <a:lumMod val="95000"/>
            </a:schemeClr>
          </a:solidFill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en-US" sz="2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charset="0"/>
                <a:ea typeface="SimSun" panose="02010600030101010101" pitchFamily="2" charset="-122"/>
                <a:cs typeface="Times New Roman" panose="02020603050405020304" charset="0"/>
              </a:rPr>
              <a:t>Д</a:t>
            </a:r>
            <a:r>
              <a:rPr kumimoji="0" lang="en-US" altLang="en-US" sz="2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charset="0"/>
                <a:ea typeface="SimSun" panose="02010600030101010101" pitchFamily="2" charset="-122"/>
                <a:cs typeface="Times New Roman" panose="02020603050405020304" charset="0"/>
              </a:rPr>
              <a:t>олгосрочные</a:t>
            </a:r>
            <a:endParaRPr kumimoji="0" lang="zh-CN" altLang="en-US" sz="2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charset="0"/>
              <a:ea typeface="SimSun" panose="02010600030101010101" pitchFamily="2" charset="-122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Текстовое поле 1"/>
          <p:cNvSpPr txBox="1"/>
          <p:nvPr/>
        </p:nvSpPr>
        <p:spPr>
          <a:xfrm>
            <a:off x="562610" y="1252220"/>
            <a:ext cx="10840720" cy="1198880"/>
          </a:xfrm>
          <a:prstGeom prst="rect">
            <a:avLst/>
          </a:prstGeom>
        </p:spPr>
        <p:txBody>
          <a:bodyPr wrap="square">
            <a:spAutoFit/>
          </a:bodyPr>
          <a:p>
            <a:pPr marL="0" indent="0" algn="ctr" defTabSz="444500"/>
            <a:r>
              <a:rPr lang="zh-CN" sz="2400"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Главное вовлечь детей, чтобы они не были только слушателями и зрителями, ведь как гласит китайская пословица</a:t>
            </a:r>
            <a:r>
              <a:rPr lang="zh-CN" sz="2400" b="1"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:</a:t>
            </a:r>
            <a:endParaRPr lang="zh-CN" sz="2400" b="1">
              <a:latin typeface="Times New Roman" panose="02020603050405020304" charset="0"/>
              <a:ea typeface="Times New Roman" panose="02020603050405020304"/>
              <a:cs typeface="Times New Roman" panose="02020603050405020304" charset="0"/>
            </a:endParaRPr>
          </a:p>
          <a:p>
            <a:pPr marL="0" indent="0" algn="ctr" defTabSz="444500"/>
            <a:r>
              <a:rPr lang="zh-CN" sz="2400" b="1"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«Расскажи – и я забуду, покажи – и я запомню, дай попробовать и я пойму».</a:t>
            </a:r>
            <a:endParaRPr lang="zh-CN" altLang="en-US" sz="2400" b="1">
              <a:latin typeface="Times New Roman" panose="02020603050405020304" charset="0"/>
              <a:ea typeface="Times New Roman" panose="02020603050405020304"/>
              <a:cs typeface="Times New Roman" panose="02020603050405020304" charset="0"/>
            </a:endParaRPr>
          </a:p>
        </p:txBody>
      </p:sp>
      <p:pic>
        <p:nvPicPr>
          <p:cNvPr id="3" name="Изображение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38455" y="2451100"/>
            <a:ext cx="4561205" cy="3421380"/>
          </a:xfrm>
          <a:prstGeom prst="rect">
            <a:avLst/>
          </a:prstGeom>
        </p:spPr>
      </p:pic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2"/>
          <a:srcRect l="-1454" t="12452" b="13093"/>
          <a:stretch>
            <a:fillRect/>
          </a:stretch>
        </p:blipFill>
        <p:spPr>
          <a:xfrm>
            <a:off x="5356860" y="3259455"/>
            <a:ext cx="6159500" cy="309816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Текстовое поле 1"/>
          <p:cNvSpPr txBox="1"/>
          <p:nvPr/>
        </p:nvSpPr>
        <p:spPr>
          <a:xfrm>
            <a:off x="3048000" y="2280920"/>
            <a:ext cx="6096000" cy="953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0" indent="0" algn="ctr"/>
            <a:endParaRPr lang="ru-RU" altLang="en-US" sz="2400" b="0" i="0">
              <a:solidFill>
                <a:srgbClr val="000000"/>
              </a:solidFill>
              <a:latin typeface="Times New Roman" panose="02020603050405020304" charset="0"/>
              <a:ea typeface="Arial" panose="020B0604020202020204"/>
              <a:cs typeface="Times New Roman" panose="02020603050405020304" charset="0"/>
            </a:endParaRPr>
          </a:p>
          <a:p>
            <a:pPr marL="0" indent="0" algn="ctr"/>
            <a:r>
              <a:rPr lang="ru-RU" sz="3200" b="1">
                <a:solidFill>
                  <a:srgbClr val="000000"/>
                </a:solidFill>
                <a:latin typeface="Times New Roman" panose="02020603050405020304" charset="0"/>
                <a:ea typeface="Arial" panose="020B0604020202020204"/>
                <a:cs typeface="Times New Roman" panose="02020603050405020304" charset="0"/>
                <a:sym typeface="+mn-ea"/>
              </a:rPr>
              <a:t>Спасибо за внимание!</a:t>
            </a:r>
            <a:endParaRPr lang="ru-RU" sz="3200" b="1" i="0">
              <a:solidFill>
                <a:srgbClr val="000000"/>
              </a:solidFill>
              <a:latin typeface="Times New Roman" panose="02020603050405020304" charset="0"/>
              <a:ea typeface="Arial" panose="020B0604020202020204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Gear Drives">
  <a:themeElements>
    <a:clrScheme name="Gear Drives 13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5F5F5F"/>
      </a:accent1>
      <a:accent2>
        <a:srgbClr val="969696"/>
      </a:accent2>
      <a:accent3>
        <a:srgbClr val="FFFFFF"/>
      </a:accent3>
      <a:accent4>
        <a:srgbClr val="000000"/>
      </a:accent4>
      <a:accent5>
        <a:srgbClr val="B6B6B6"/>
      </a:accent5>
      <a:accent6>
        <a:srgbClr val="878787"/>
      </a:accent6>
      <a:hlink>
        <a:srgbClr val="CC3300"/>
      </a:hlink>
      <a:folHlink>
        <a:srgbClr val="996600"/>
      </a:folHlink>
    </a:clrScheme>
    <a:fontScheme name="Gear Drives">
      <a:majorFont>
        <a:latin typeface="Arial"/>
        <a:ea typeface="SimSun"/>
        <a:cs typeface=""/>
      </a:majorFont>
      <a:minorFont>
        <a:latin typeface="Arial"/>
        <a:ea typeface="SimSun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lnDef>
  </a:objectDefaults>
  <a:extraClrSchemeLst>
    <a:extraClrScheme>
      <a:clrScheme name="Gear Drive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ear Drive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ear Drive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ear Drive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ear Drive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ear Drive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ear Drive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ear Drive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ear Drive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ear Drive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ear Drive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ear Drive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ear Drives 13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5F5F5F"/>
        </a:accent1>
        <a:accent2>
          <a:srgbClr val="969696"/>
        </a:accent2>
        <a:accent3>
          <a:srgbClr val="FFFFFF"/>
        </a:accent3>
        <a:accent4>
          <a:srgbClr val="000000"/>
        </a:accent4>
        <a:accent5>
          <a:srgbClr val="B6B6B6"/>
        </a:accent5>
        <a:accent6>
          <a:srgbClr val="878787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微软雅黑"/>
        <a:ea typeface=""/>
        <a:cs typeface=""/>
        <a:font script="Jpan" typeface="游ゴシック Light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微软雅黑"/>
        <a:ea typeface=""/>
        <a:cs typeface=""/>
        <a:font script="Jpan" typeface="游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1567</Words>
  <Application>WPS Presentation</Application>
  <PresentationFormat>宽屏</PresentationFormat>
  <Paragraphs>66</Paragraphs>
  <Slides>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25" baseType="lpstr">
      <vt:lpstr>Arial</vt:lpstr>
      <vt:lpstr>SimSun</vt:lpstr>
      <vt:lpstr>Wingdings</vt:lpstr>
      <vt:lpstr>Calibri Light</vt:lpstr>
      <vt:lpstr>Arial Unicode MS</vt:lpstr>
      <vt:lpstr>Calibri</vt:lpstr>
      <vt:lpstr>Microsoft YaHei</vt:lpstr>
      <vt:lpstr>Arial</vt:lpstr>
      <vt:lpstr>Book Antiqua</vt:lpstr>
      <vt:lpstr>Bookman Old Style</vt:lpstr>
      <vt:lpstr>Courier New</vt:lpstr>
      <vt:lpstr>MS PGothic</vt:lpstr>
      <vt:lpstr>Segoe UI Black</vt:lpstr>
      <vt:lpstr>Times New Roman</vt:lpstr>
      <vt:lpstr>Times New Roman</vt:lpstr>
      <vt:lpstr>Gear Drives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user</cp:lastModifiedBy>
  <cp:revision>2</cp:revision>
  <dcterms:created xsi:type="dcterms:W3CDTF">2025-08-28T18:13:50Z</dcterms:created>
  <dcterms:modified xsi:type="dcterms:W3CDTF">2025-08-28T19:08:24Z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1049-12.2.0.21931</vt:lpwstr>
  </property>
  <property fmtid="{D5CDD505-2E9C-101B-9397-08002B2CF9AE}" pid="3" name="ICV">
    <vt:lpwstr>5F51502F14C04E44A03BD04BC22AA75A_12</vt:lpwstr>
  </property>
</Properties>
</file>