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445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dou8_poch@mail.ru" TargetMode="Externa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14480" y="2714620"/>
            <a:ext cx="642942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Организация образовательной среды с учётом индивидуальных особенностей детей: инструменты и кейсы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54989" y="5643578"/>
            <a:ext cx="66890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Подготовила: воспитатель Миронова Юлия Александровна</a:t>
            </a:r>
            <a:endParaRPr lang="ru-RU" sz="2000" dirty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59657" y="59138"/>
            <a:ext cx="8841499" cy="1083846"/>
          </a:xfrm>
          <a:prstGeom prst="round2DiagRect">
            <a:avLst/>
          </a:prstGeom>
          <a:solidFill>
            <a:schemeClr val="bg1">
              <a:alpha val="90000"/>
            </a:schemeClr>
          </a:solidFill>
          <a:ln w="76200">
            <a:solidFill>
              <a:srgbClr val="9FB1CA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униципальное 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азенное дошкольное образовательное учреждение </a:t>
            </a:r>
            <a:b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Починковский</a:t>
            </a: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детский сад № 8</a:t>
            </a:r>
          </a:p>
          <a:p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Нижегородская область, </a:t>
            </a:r>
            <a:r>
              <a:rPr lang="ru-RU" sz="14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Починковский</a:t>
            </a: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муниципальный округ, с. Починки, ул. Советская, д. 11, </a:t>
            </a:r>
          </a:p>
          <a:p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тел: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(8-831-97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5-21-92, </a:t>
            </a: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e-mail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dou8_poch@mail.ru</a:t>
            </a:r>
            <a:r>
              <a:rPr lang="ru-RU" sz="1400" dirty="0" smtClean="0"/>
              <a:t> ,</a:t>
            </a:r>
            <a:r>
              <a:rPr lang="en-US" sz="1400" dirty="0"/>
              <a:t>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сайт:</a:t>
            </a:r>
            <a:r>
              <a:rPr lang="ru-RU" sz="1400" dirty="0" smtClean="0"/>
              <a:t> </a:t>
            </a: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mkdou8pohinki.nubex.ru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57686" y="6488668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2025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85720" y="1571612"/>
            <a:ext cx="8286808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lvl="0" indent="-342900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ФЕДЕРАЛЬНАЯ ОБРАЗОВАТЕЛЬНАЯ ПРОГРАММА ДОШКОЛЬНОГО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ОБРАЗОВАНИЯ</a:t>
            </a:r>
          </a:p>
          <a:p>
            <a:pPr marL="342900" lvl="0" indent="-342900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Федеральный государственный образовательный стандарт дошкольного образования.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"Организация образовательной среды для детей дошкольного возраста" / Под ред. В.А. Петровского.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"Индивидуализация образовательного процесса в детском саду" / Под ред. Н.В.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Нищевой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357158" y="214290"/>
            <a:ext cx="8429684" cy="571504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>
            <a:no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  <a:defRPr/>
            </a:pP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Литература</a:t>
            </a:r>
            <a:endParaRPr kumimoji="0" lang="ru-RU" sz="2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714612" y="268420"/>
            <a:ext cx="3643338" cy="4320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ПЛАН</a:t>
            </a:r>
            <a:r>
              <a:rPr kumimoji="0" lang="ru-RU" sz="20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: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000100" y="1500174"/>
            <a:ext cx="7286676" cy="2585323"/>
          </a:xfrm>
          <a:prstGeom prst="rect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•  Познакомится с принципами и инструментами организации образовательной среды с учетом индивидуальных особенностей детей.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•  Рассмотреть конкретные кейсы и практические примеры адаптации среды для детей с разными образовательными потребностями.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• Способствовать развитию рефлексивных навыков педагогов в области проектирования и реализации индивидуальных образовательных траекторий.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43570" y="3714752"/>
            <a:ext cx="3318620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771998"/>
            <a:ext cx="5500694" cy="2976487"/>
          </a:xfrm>
          <a:prstGeom prst="rect">
            <a:avLst/>
          </a:prstGeom>
          <a:noFill/>
        </p:spPr>
      </p:pic>
      <p:sp>
        <p:nvSpPr>
          <p:cNvPr id="2" name="Заголовок 1"/>
          <p:cNvSpPr txBox="1">
            <a:spLocks/>
          </p:cNvSpPr>
          <p:nvPr/>
        </p:nvSpPr>
        <p:spPr>
          <a:xfrm>
            <a:off x="357158" y="214290"/>
            <a:ext cx="8429684" cy="857256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>
            <a:no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Основные принципы организации образовательной среды с учетом индивидуальных особенностей</a:t>
            </a:r>
            <a:endParaRPr kumimoji="0" lang="ru-RU" sz="2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14414" y="2643182"/>
            <a:ext cx="4443204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 Принцип гибкости и вариативности: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857752" y="4143380"/>
            <a:ext cx="2898358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4. Принцип доступности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1785926"/>
            <a:ext cx="5168466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 Принцип учета зоны ближайшего развития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00430" y="3357562"/>
            <a:ext cx="3577069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 Принцип индивидуализации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86446" y="4857760"/>
            <a:ext cx="3211970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5. Принцип сотрудничества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72330" y="1428736"/>
            <a:ext cx="1693857" cy="1713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19" y="1428736"/>
            <a:ext cx="1685363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5" name="Прямая со стрелкой 14"/>
          <p:cNvCxnSpPr>
            <a:stCxn id="2" idx="2"/>
          </p:cNvCxnSpPr>
          <p:nvPr/>
        </p:nvCxnSpPr>
        <p:spPr>
          <a:xfrm rot="5400000">
            <a:off x="2107389" y="2678901"/>
            <a:ext cx="4071966" cy="857256"/>
          </a:xfrm>
          <a:prstGeom prst="straightConnector1">
            <a:avLst/>
          </a:prstGeom>
          <a:ln w="38100">
            <a:solidFill>
              <a:schemeClr val="accent5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5400000">
            <a:off x="2214546" y="1071546"/>
            <a:ext cx="1571636" cy="1571636"/>
          </a:xfrm>
          <a:prstGeom prst="straightConnector1">
            <a:avLst/>
          </a:prstGeom>
          <a:ln w="38100">
            <a:solidFill>
              <a:schemeClr val="accent5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5400000">
            <a:off x="2464579" y="1821645"/>
            <a:ext cx="2500330" cy="857256"/>
          </a:xfrm>
          <a:prstGeom prst="straightConnector1">
            <a:avLst/>
          </a:prstGeom>
          <a:ln w="38100">
            <a:solidFill>
              <a:schemeClr val="accent5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 txBox="1">
            <a:spLocks/>
          </p:cNvSpPr>
          <p:nvPr/>
        </p:nvSpPr>
        <p:spPr>
          <a:xfrm>
            <a:off x="357158" y="214290"/>
            <a:ext cx="8429684" cy="857256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>
            <a:no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Инструменты для выявления и учета индивидуальных особенностей детей</a:t>
            </a:r>
            <a:endParaRPr kumimoji="0" lang="ru-RU" sz="2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85918" y="3571876"/>
            <a:ext cx="1676869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Наблюдение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57818" y="3000372"/>
            <a:ext cx="3552960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Беседы с детьми и родителями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2643182"/>
            <a:ext cx="3192349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Диагностические методики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143372" y="4143380"/>
            <a:ext cx="4630435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Анализ продуктов детской деятельности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57422" y="5214950"/>
            <a:ext cx="3517310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Педагогическая документация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 rot="16200000" flipH="1">
            <a:off x="3607587" y="2464587"/>
            <a:ext cx="3000396" cy="214314"/>
          </a:xfrm>
          <a:prstGeom prst="straightConnector1">
            <a:avLst/>
          </a:prstGeom>
          <a:ln w="38100">
            <a:solidFill>
              <a:schemeClr val="accent5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16200000" flipH="1">
            <a:off x="5143504" y="1285860"/>
            <a:ext cx="1857388" cy="1428760"/>
          </a:xfrm>
          <a:prstGeom prst="straightConnector1">
            <a:avLst/>
          </a:prstGeom>
          <a:ln w="38100">
            <a:solidFill>
              <a:schemeClr val="accent5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6" name="Picture 2" descr="Picture backgrou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2976" y="4071941"/>
            <a:ext cx="1214446" cy="868965"/>
          </a:xfrm>
          <a:prstGeom prst="rect">
            <a:avLst/>
          </a:prstGeom>
          <a:noFill/>
        </p:spPr>
      </p:pic>
      <p:pic>
        <p:nvPicPr>
          <p:cNvPr id="6150" name="Picture 6" descr="Picture background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03527" y="4572008"/>
            <a:ext cx="2340473" cy="1624679"/>
          </a:xfrm>
          <a:prstGeom prst="rect">
            <a:avLst/>
          </a:prstGeom>
          <a:noFill/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28926" y="5715016"/>
            <a:ext cx="2428892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357158" y="214290"/>
            <a:ext cx="8429684" cy="857256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>
            <a:no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Адаптация образовательной среды: конкретные кейсы и примеры</a:t>
            </a:r>
            <a:endParaRPr kumimoji="0" lang="ru-RU" sz="2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1643050"/>
            <a:ext cx="7072362" cy="40011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Кейс 1: Ребенок с повышенной тревожностью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357158" y="2357430"/>
            <a:ext cx="8501122" cy="409342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Адаптация среды: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Создание спокойной и предсказуемой обстановки.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lang="ru-RU" sz="2000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Обеспечение возможности уединения в "уголке тишины".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lang="ru-RU" sz="2000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Использование тактильных материалов (песок, вода, глина) для снятия напряжения.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lang="ru-RU" sz="2000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Предоставление ребенку возможности выбора деятельности и партнеров по игре.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lang="ru-RU" sz="2000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Предварительное ознакомление с новыми видами деятельности и изменениями в режиме дня.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357158" y="214290"/>
            <a:ext cx="8429684" cy="857256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>
            <a:no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Адаптация образовательной среды: конкретные кейсы и примеры</a:t>
            </a:r>
            <a:endParaRPr kumimoji="0" lang="ru-RU" sz="2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1500174"/>
            <a:ext cx="6572280" cy="40011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Кейс 2: Ребенок с низким уровнем развития речи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57158" y="2214554"/>
            <a:ext cx="8501122" cy="409342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Адаптация среды: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Создание речевых уголков с наборами предметных и сюжетных картинок, игрушками, книгами.</a:t>
            </a:r>
          </a:p>
          <a:p>
            <a:pPr algn="just">
              <a:buFont typeface="Arial" pitchFamily="34" charset="0"/>
              <a:buChar char="•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Организация игр и упражнений, направленных на развитие артикуляции, фонематического слуха, словарного запаса и грамматического строя речи.</a:t>
            </a:r>
          </a:p>
          <a:p>
            <a:pPr algn="just">
              <a:buFont typeface="Arial" pitchFamily="34" charset="0"/>
              <a:buChar char="•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Использование наглядных пособий и опорных схем при обучении новым знаниям и умениям.</a:t>
            </a:r>
          </a:p>
          <a:p>
            <a:pPr algn="just">
              <a:buFont typeface="Arial" pitchFamily="34" charset="0"/>
              <a:buChar char="•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Активное вовлечение ребенка в коммуникативные ситуации, поощрение его речевой активности.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357158" y="214290"/>
            <a:ext cx="8429684" cy="857256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>
            <a:no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Адаптация образовательной среды: конкретные кейсы и примеры</a:t>
            </a:r>
            <a:endParaRPr kumimoji="0" lang="ru-RU" sz="2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1500174"/>
            <a:ext cx="6572280" cy="40011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Кейс 3: Ребенок с двигательными нарушениями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57158" y="2214554"/>
            <a:ext cx="8501122" cy="34778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Адаптация среды: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Обеспечение доступности всех зон образовательного пространства.</a:t>
            </a:r>
          </a:p>
          <a:p>
            <a:pPr>
              <a:buFont typeface="Arial" pitchFamily="34" charset="0"/>
              <a:buChar char="•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Использование специализированного оборудования (низкая мебель, поручни, игровые комплексы).</a:t>
            </a:r>
          </a:p>
          <a:p>
            <a:pPr>
              <a:buFont typeface="Arial" pitchFamily="34" charset="0"/>
              <a:buChar char="•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Организация индивидуальных занятий по развитию моторики и координации движений.</a:t>
            </a:r>
          </a:p>
          <a:p>
            <a:pPr>
              <a:buFont typeface="Arial" pitchFamily="34" charset="0"/>
              <a:buChar char="•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Создание условий для участия ребенка в совместных играх и занятиях с другими детьми.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357158" y="214290"/>
            <a:ext cx="8429684" cy="857256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>
            <a:no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Адаптация образовательной среды: конкретные кейсы и примеры</a:t>
            </a:r>
            <a:endParaRPr kumimoji="0" lang="ru-RU" sz="2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1500174"/>
            <a:ext cx="8501122" cy="70788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Кейс 4: Ребенок с ярко выраженными познавательными интересами к определенной области (например, конструированию)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57158" y="2571744"/>
            <a:ext cx="8501122" cy="34778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Адаптация среды: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Обеспечение широкого доступа к конструкторам разных видов и размеров.</a:t>
            </a:r>
          </a:p>
          <a:p>
            <a:pPr algn="just">
              <a:buFont typeface="Arial" pitchFamily="34" charset="0"/>
              <a:buChar char="•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Предложение сложных и интересных задач, требующих проявления творческих способностей и инженерного мышления.</a:t>
            </a:r>
          </a:p>
          <a:p>
            <a:pPr algn="just">
              <a:buFont typeface="Arial" pitchFamily="34" charset="0"/>
              <a:buChar char="•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Организация проектной деятельности, связанной с конструированием.</a:t>
            </a:r>
          </a:p>
          <a:p>
            <a:pPr algn="just">
              <a:buFont typeface="Arial" pitchFamily="34" charset="0"/>
              <a:buChar char="•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Предоставление возможности делиться своими знаниями и умениями с другими детьми.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357158" y="214290"/>
            <a:ext cx="8429684" cy="571504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>
            <a:no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Заключение</a:t>
            </a:r>
            <a:endParaRPr kumimoji="0" lang="ru-RU" sz="2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86248" y="2571744"/>
            <a:ext cx="4572032" cy="2308324"/>
          </a:xfrm>
          <a:prstGeom prst="rect">
            <a:avLst/>
          </a:prstGeom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«Каждый ребенок уникален и имеет право на образование, которое соответствует его возможностям и интересам.»</a:t>
            </a:r>
            <a:endParaRPr lang="ru-RU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rcRect b="14613"/>
          <a:stretch>
            <a:fillRect/>
          </a:stretch>
        </p:blipFill>
        <p:spPr>
          <a:xfrm>
            <a:off x="285720" y="1000108"/>
            <a:ext cx="3731838" cy="56647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492</Words>
  <PresentationFormat>Экран (4:3)</PresentationFormat>
  <Paragraphs>76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16</cp:revision>
  <dcterms:created xsi:type="dcterms:W3CDTF">2025-08-27T14:03:42Z</dcterms:created>
  <dcterms:modified xsi:type="dcterms:W3CDTF">2025-08-29T06:46:25Z</dcterms:modified>
</cp:coreProperties>
</file>