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9" r:id="rId4"/>
    <p:sldId id="260" r:id="rId5"/>
    <p:sldId id="264" r:id="rId6"/>
    <p:sldId id="261" r:id="rId7"/>
    <p:sldId id="265" r:id="rId8"/>
    <p:sldId id="262" r:id="rId9"/>
    <p:sldId id="263" r:id="rId10"/>
    <p:sldId id="266" r:id="rId11"/>
    <p:sldId id="257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4660"/>
  </p:normalViewPr>
  <p:slideViewPr>
    <p:cSldViewPr>
      <p:cViewPr varScale="1">
        <p:scale>
          <a:sx n="51" d="100"/>
          <a:sy n="51" d="100"/>
        </p:scale>
        <p:origin x="-103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7A112F0-41D8-4E86-920D-2F90E51755B5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m.woman.ru/WomanTV/cartoons/article/125162/" TargetMode="External"/><Relationship Id="rId13" Type="http://schemas.openxmlformats.org/officeDocument/2006/relationships/hyperlink" Target="http://topsgamesonline.com/&#1089;&#1084;&#1077;&#1096;&#1072;&#1088;&#1080;&#1082;&#1080;-&#1085;&#1102;&#1096;&#1072;-&#1082;&#1072;&#1090;&#1072;&#1077;&#1090;&#1089;&#1103;-&#1089;&#1086;-&#1089;&#1085;&#1077;&#1078;&#1085;&#1086;&#1081;-&#1075;&#1086;/" TargetMode="External"/><Relationship Id="rId18" Type="http://schemas.openxmlformats.org/officeDocument/2006/relationships/image" Target="../media/image7.png"/><Relationship Id="rId3" Type="http://schemas.openxmlformats.org/officeDocument/2006/relationships/hyperlink" Target="http://download-telegram.ru/skachat-stikery-smeshariki-dlya-telegram.html" TargetMode="External"/><Relationship Id="rId7" Type="http://schemas.openxmlformats.org/officeDocument/2006/relationships/hyperlink" Target="http://zaikinmir.ru/kartinki/download/smeshariki/smeshariki-kartinki-84.php" TargetMode="External"/><Relationship Id="rId12" Type="http://schemas.openxmlformats.org/officeDocument/2006/relationships/hyperlink" Target="http://picsreview.ru/smeshariki-bobslei-delo-principa/" TargetMode="External"/><Relationship Id="rId17" Type="http://schemas.openxmlformats.org/officeDocument/2006/relationships/hyperlink" Target="http://picsreview.ru/smeshariki-kartinki-vseh-geroev/" TargetMode="External"/><Relationship Id="rId2" Type="http://schemas.openxmlformats.org/officeDocument/2006/relationships/hyperlink" Target="https://teleperedacha.sineekoltso.ru/w-u_xBf0Se0/smeshariki-po-doroge-so-smesharikami-4-chast/" TargetMode="External"/><Relationship Id="rId16" Type="http://schemas.openxmlformats.org/officeDocument/2006/relationships/hyperlink" Target="http://ucrazy.ru/foto/1174269977-smeshariki_2_chast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rkino.ru/2010/11/smeshariki-put-v-prilichnoe-obshhestvo/" TargetMode="External"/><Relationship Id="rId11" Type="http://schemas.openxmlformats.org/officeDocument/2006/relationships/hyperlink" Target="http://detsad481.ucoz.ru/news/opasnost_otkrytykh_vodoemov_v_kholodnoe_vremja_goda/2015-11-16-184" TargetMode="External"/><Relationship Id="rId5" Type="http://schemas.openxmlformats.org/officeDocument/2006/relationships/hyperlink" Target="https://www.salitune.com/video/HQVdf3lD1Wg/-" TargetMode="External"/><Relationship Id="rId15" Type="http://schemas.openxmlformats.org/officeDocument/2006/relationships/hyperlink" Target="http://pobedpix.com/smeshariki-lili" TargetMode="External"/><Relationship Id="rId10" Type="http://schemas.openxmlformats.org/officeDocument/2006/relationships/hyperlink" Target="http://www.culture.ru/events/137192/vstrecha-azbuka-kulturi" TargetMode="External"/><Relationship Id="rId4" Type="http://schemas.openxmlformats.org/officeDocument/2006/relationships/hyperlink" Target="http://kater73.ru/manikyur-i-instrumenty/bezopasnye-multfilmy-dlya-detey" TargetMode="External"/><Relationship Id="rId9" Type="http://schemas.openxmlformats.org/officeDocument/2006/relationships/hyperlink" Target="http://www.megainet.info/media/cartoons/3675-smeshariki-azbuka-bezopasnosti-2010-dvdrip-.html" TargetMode="External"/><Relationship Id="rId14" Type="http://schemas.openxmlformats.org/officeDocument/2006/relationships/hyperlink" Target="https://otvet.mail.ru/question/187702775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7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microsoft.com/office/2007/relationships/hdphoto" Target="../media/hdphoto7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6" Type="http://schemas.microsoft.com/office/2007/relationships/hdphoto" Target="../media/hdphoto4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6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699792" y="3645024"/>
            <a:ext cx="6037812" cy="3042359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</a:p>
          <a:p>
            <a:pPr algn="r"/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Кошкина </a:t>
            </a:r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с. </a:t>
            </a:r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Починки </a:t>
            </a:r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2023г</a:t>
            </a:r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3"/>
            <a:ext cx="8825943" cy="3384376"/>
          </a:xfrm>
        </p:spPr>
        <p:txBody>
          <a:bodyPr/>
          <a:lstStyle/>
          <a:p>
            <a:pPr algn="ctr">
              <a:buNone/>
            </a:pPr>
            <a:r>
              <a:rPr lang="ru-RU" sz="2800" b="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КАЗЁННОЕ  ДОШКОЛЬНОЕ ОБРАЗОВАТЕЛЬНОЕ  УЧРЕЖДЕНИЕ </a:t>
            </a:r>
            <a:r>
              <a:rPr lang="ru-RU" sz="2800" b="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2800" b="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Д/с № 8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Азбука </a:t>
            </a:r>
            <a:r>
              <a:rPr lang="ru-RU" sz="44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безопасности на улице</a:t>
            </a:r>
            <a:br>
              <a:rPr lang="ru-RU" sz="44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и дома для дошкольников</a:t>
            </a:r>
            <a:endParaRPr lang="ru-RU" sz="4400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016" y="4237856"/>
            <a:ext cx="2411760" cy="2411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Users\Юлия\Desktop\Screenshot_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27554"/>
            <a:ext cx="2088232" cy="256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3010" y="3762338"/>
            <a:ext cx="3987142" cy="3987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440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0444" y="116632"/>
            <a:ext cx="4541556" cy="674136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Часто любят малыши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Посмотреть в окошко: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идет ли дождь и снег.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Спит ли где-то кошка?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Но должны все малыши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Помнить непременно: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Что в открытое окно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Выпасть можно ох, мгновенно!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Чтобы жизнь детей сберечь,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Взрослым лучше запереть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Окна и балконы!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 малышами погулять, 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Мамы, выходите!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На прогулке во дворе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 детьми следите!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4764" y="476672"/>
            <a:ext cx="4429125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Юлия\Desktop\Смешарики\smeshariki-kartinki-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1" y="3154766"/>
            <a:ext cx="4363897" cy="350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5278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0" y="3140968"/>
            <a:ext cx="4572000" cy="79208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 какую погоду можно отдыхать у воды?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4932041" y="3140968"/>
            <a:ext cx="3346704" cy="86024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Чья еда полезнее?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1143" y="-18256"/>
            <a:ext cx="861732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Помоги </a:t>
            </a:r>
            <a:r>
              <a:rPr lang="ru-RU" sz="280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</a:t>
            </a:r>
            <a:r>
              <a:rPr lang="ru-RU" sz="28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мешарикам</a:t>
            </a: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поступить правильно:</a:t>
            </a:r>
            <a:endParaRPr lang="ru-RU" sz="28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143" y="1124744"/>
            <a:ext cx="2280617" cy="1721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Юлия\Desktop\Смешарики\smeshariki-lili-15-seriy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0976" y="679326"/>
            <a:ext cx="1905000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1" y="4077072"/>
            <a:ext cx="4320480" cy="269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 descr="C:\Users\Юлия\Desktop\Смешарики\217195907_4cbb68611c31fd9a97d4a04afb21a058_80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73308"/>
            <a:ext cx="2592288" cy="175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1" y="927745"/>
            <a:ext cx="1981179" cy="1997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988" y="0"/>
            <a:ext cx="9199563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8688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8256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Источники:</a:t>
            </a:r>
            <a:endParaRPr lang="ru-RU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731520"/>
            <a:ext cx="8640960" cy="6126480"/>
          </a:xfrm>
        </p:spPr>
        <p:txBody>
          <a:bodyPr>
            <a:normAutofit fontScale="70000" lnSpcReduction="20000"/>
          </a:bodyPr>
          <a:lstStyle/>
          <a:p>
            <a:pPr marL="45720" indent="0">
              <a:buNone/>
            </a:pP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</a:rPr>
              <a:t>Авдеева Н.Н., Князева Н.Л., </a:t>
            </a:r>
            <a:r>
              <a:rPr lang="ru-RU" sz="2300" dirty="0" err="1" smtClean="0">
                <a:solidFill>
                  <a:schemeClr val="accent1">
                    <a:lumMod val="75000"/>
                  </a:schemeClr>
                </a:solidFill>
              </a:rPr>
              <a:t>Стеркина</a:t>
            </a: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</a:rPr>
              <a:t> Р.Б. «Безопасность: Учебное пособие по основам безопасности жизнедеятельности детей старшего дошкольного возраста.» - СПб.: «ДЕТСТВО-ПРЕСС», 2002.</a:t>
            </a:r>
          </a:p>
          <a:p>
            <a:pPr marL="45720" indent="0">
              <a:buNone/>
            </a:pP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</a:rPr>
              <a:t>Картинки из российского мультипликационного сериала «</a:t>
            </a:r>
            <a:r>
              <a:rPr lang="ru-RU" sz="2300" dirty="0" err="1" smtClean="0">
                <a:solidFill>
                  <a:schemeClr val="accent1">
                    <a:lumMod val="75000"/>
                  </a:schemeClr>
                </a:solidFill>
              </a:rPr>
              <a:t>Смешарики</a:t>
            </a: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</a:rPr>
              <a:t>» с сайтов:</a:t>
            </a:r>
          </a:p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en-US" sz="2300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https://teleperedacha.sineekoltso.ru/w-u_xBf0Se0/smeshariki-po-doroge-so-smesharikami-4-chast</a:t>
            </a: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/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en-US" sz="2300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http://</a:t>
            </a: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download-telegram.ru/skachat-stikery-smeshariki-dlya-telegram.html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en-US" sz="2300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http://</a:t>
            </a: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kater73.ru/manikyur-i-instrumenty/bezopasnye-multfilmy-dlya-detey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en-US" sz="2300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https://www.salitune.com/video/HQVdf3lD1Wg</a:t>
            </a: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5"/>
              </a:rPr>
              <a:t>/-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en-US" sz="2300" dirty="0">
                <a:solidFill>
                  <a:schemeClr val="accent1">
                    <a:lumMod val="75000"/>
                  </a:schemeClr>
                </a:solidFill>
                <a:hlinkClick r:id="rId6"/>
              </a:rPr>
              <a:t>http://ukrkino.ru/2010/11/smeshariki-put-v-prilichnoe-obshhestvo</a:t>
            </a: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6"/>
              </a:rPr>
              <a:t>/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7"/>
              </a:rPr>
              <a:t>http</a:t>
            </a:r>
            <a:r>
              <a:rPr lang="en-US" sz="2300" dirty="0">
                <a:solidFill>
                  <a:schemeClr val="accent1">
                    <a:lumMod val="75000"/>
                  </a:schemeClr>
                </a:solidFill>
                <a:hlinkClick r:id="rId7"/>
              </a:rPr>
              <a:t>://</a:t>
            </a: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7"/>
              </a:rPr>
              <a:t>zaikinmir.ru/kartinki/download/smeshariki/smeshariki-kartinki-84.php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8"/>
              </a:rPr>
              <a:t>http</a:t>
            </a:r>
            <a:r>
              <a:rPr lang="en-US" sz="2300" dirty="0">
                <a:solidFill>
                  <a:schemeClr val="accent1">
                    <a:lumMod val="75000"/>
                  </a:schemeClr>
                </a:solidFill>
                <a:hlinkClick r:id="rId8"/>
              </a:rPr>
              <a:t>://m.woman.ru/WomanTV/cartoons/article/125162</a:t>
            </a: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8"/>
              </a:rPr>
              <a:t>/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9"/>
              </a:rPr>
              <a:t>http</a:t>
            </a:r>
            <a:r>
              <a:rPr lang="en-US" sz="2300" dirty="0">
                <a:solidFill>
                  <a:schemeClr val="accent1">
                    <a:lumMod val="75000"/>
                  </a:schemeClr>
                </a:solidFill>
                <a:hlinkClick r:id="rId9"/>
              </a:rPr>
              <a:t>://www.megainet.info/media/cartoons/3675-smeshariki-azbuka-bezopasnosti-2010-dvdrip-.</a:t>
            </a: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9"/>
              </a:rPr>
              <a:t>html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10"/>
              </a:rPr>
              <a:t>http</a:t>
            </a:r>
            <a:r>
              <a:rPr lang="en-US" sz="2300" dirty="0">
                <a:solidFill>
                  <a:schemeClr val="accent1">
                    <a:lumMod val="75000"/>
                  </a:schemeClr>
                </a:solidFill>
                <a:hlinkClick r:id="rId10"/>
              </a:rPr>
              <a:t>://</a:t>
            </a: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10"/>
              </a:rPr>
              <a:t>www.culture.ru/events/137192/vstrecha-azbuka-kulturi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en-US" sz="2300" dirty="0">
                <a:solidFill>
                  <a:schemeClr val="accent1">
                    <a:lumMod val="75000"/>
                  </a:schemeClr>
                </a:solidFill>
                <a:hlinkClick r:id="rId11"/>
              </a:rPr>
              <a:t>http://</a:t>
            </a: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11"/>
              </a:rPr>
              <a:t>detsad481.ucoz.ru/news/opasnost_otkrytykh_vodoemov_v_kholodnoe_vremja_goda/2015-11-16-184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en-US" sz="2300" dirty="0">
                <a:solidFill>
                  <a:schemeClr val="accent1">
                    <a:lumMod val="75000"/>
                  </a:schemeClr>
                </a:solidFill>
                <a:hlinkClick r:id="rId12"/>
              </a:rPr>
              <a:t>http://picsreview.ru/smeshariki-bobslei-delo-principa</a:t>
            </a: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12"/>
              </a:rPr>
              <a:t>/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13"/>
              </a:rPr>
              <a:t>http</a:t>
            </a:r>
            <a:r>
              <a:rPr lang="en-US" sz="2300" dirty="0">
                <a:solidFill>
                  <a:schemeClr val="accent1">
                    <a:lumMod val="75000"/>
                  </a:schemeClr>
                </a:solidFill>
                <a:hlinkClick r:id="rId13"/>
              </a:rPr>
              <a:t>://topsgamesonline.com/</a:t>
            </a:r>
            <a:r>
              <a:rPr lang="ru-RU" sz="2300" dirty="0" err="1">
                <a:solidFill>
                  <a:schemeClr val="accent1">
                    <a:lumMod val="75000"/>
                  </a:schemeClr>
                </a:solidFill>
                <a:hlinkClick r:id="rId13"/>
              </a:rPr>
              <a:t>смешарики</a:t>
            </a:r>
            <a:r>
              <a:rPr lang="ru-RU" sz="2300" dirty="0">
                <a:solidFill>
                  <a:schemeClr val="accent1">
                    <a:lumMod val="75000"/>
                  </a:schemeClr>
                </a:solidFill>
                <a:hlinkClick r:id="rId13"/>
              </a:rPr>
              <a:t>-</a:t>
            </a:r>
            <a:r>
              <a:rPr lang="ru-RU" sz="2300" dirty="0" err="1">
                <a:solidFill>
                  <a:schemeClr val="accent1">
                    <a:lumMod val="75000"/>
                  </a:schemeClr>
                </a:solidFill>
                <a:hlinkClick r:id="rId13"/>
              </a:rPr>
              <a:t>нюша</a:t>
            </a:r>
            <a:r>
              <a:rPr lang="ru-RU" sz="2300" dirty="0">
                <a:solidFill>
                  <a:schemeClr val="accent1">
                    <a:lumMod val="75000"/>
                  </a:schemeClr>
                </a:solidFill>
                <a:hlinkClick r:id="rId13"/>
              </a:rPr>
              <a:t>-катается-со-снежной-</a:t>
            </a:r>
            <a:r>
              <a:rPr lang="ru-RU" sz="2300" dirty="0" err="1">
                <a:solidFill>
                  <a:schemeClr val="accent1">
                    <a:lumMod val="75000"/>
                  </a:schemeClr>
                </a:solidFill>
                <a:hlinkClick r:id="rId13"/>
              </a:rPr>
              <a:t>го</a:t>
            </a: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  <a:hlinkClick r:id="rId13"/>
              </a:rPr>
              <a:t>/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en-US" sz="2300" dirty="0">
                <a:solidFill>
                  <a:schemeClr val="accent1">
                    <a:lumMod val="75000"/>
                  </a:schemeClr>
                </a:solidFill>
                <a:hlinkClick r:id="rId14"/>
              </a:rPr>
              <a:t>https://</a:t>
            </a: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14"/>
              </a:rPr>
              <a:t>otvet.mail.ru/question/187702775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15"/>
              </a:rPr>
              <a:t>http</a:t>
            </a:r>
            <a:r>
              <a:rPr lang="en-US" sz="2300" dirty="0">
                <a:solidFill>
                  <a:schemeClr val="accent1">
                    <a:lumMod val="75000"/>
                  </a:schemeClr>
                </a:solidFill>
                <a:hlinkClick r:id="rId15"/>
              </a:rPr>
              <a:t>://</a:t>
            </a: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15"/>
              </a:rPr>
              <a:t>pobedpix.com/smeshariki-lili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16"/>
              </a:rPr>
              <a:t>http</a:t>
            </a:r>
            <a:r>
              <a:rPr lang="en-US" sz="2300" dirty="0">
                <a:solidFill>
                  <a:schemeClr val="accent1">
                    <a:lumMod val="75000"/>
                  </a:schemeClr>
                </a:solidFill>
                <a:hlinkClick r:id="rId16"/>
              </a:rPr>
              <a:t>://</a:t>
            </a: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16"/>
              </a:rPr>
              <a:t>ucrazy.ru/foto/1174269977-smeshariki_2_chast.html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en-US" sz="2300" dirty="0">
                <a:solidFill>
                  <a:schemeClr val="accent1">
                    <a:lumMod val="75000"/>
                  </a:schemeClr>
                </a:solidFill>
                <a:hlinkClick r:id="rId17"/>
              </a:rPr>
              <a:t>http://picsreview.ru/smeshariki-kartinki-vseh-geroev</a:t>
            </a:r>
            <a:r>
              <a:rPr lang="en-US" sz="2300" dirty="0" smtClean="0">
                <a:solidFill>
                  <a:schemeClr val="accent1">
                    <a:lumMod val="75000"/>
                  </a:schemeClr>
                </a:solidFill>
                <a:hlinkClick r:id="rId17"/>
              </a:rPr>
              <a:t>/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502920" indent="-457200">
              <a:buFont typeface="+mj-lt"/>
              <a:buAutoNum type="arabicPeriod"/>
            </a:pPr>
            <a:endParaRPr lang="ru-RU" sz="23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" indent="0">
              <a:buNone/>
            </a:pP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476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5496" y="2636912"/>
            <a:ext cx="2736304" cy="351730"/>
          </a:xfrm>
        </p:spPr>
        <p:txBody>
          <a:bodyPr/>
          <a:lstStyle/>
          <a:p>
            <a:r>
              <a:rPr lang="ru-RU" sz="22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</a:t>
            </a:r>
            <a:r>
              <a:rPr lang="ru-RU" sz="22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 проезжей части</a:t>
            </a:r>
            <a:endParaRPr lang="ru-RU" sz="2200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915816" y="3791775"/>
            <a:ext cx="2880320" cy="645337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</a:t>
            </a:r>
            <a:r>
              <a:rPr lang="ru-RU" sz="2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 время прогулки на природе</a:t>
            </a:r>
            <a:endParaRPr lang="ru-RU" sz="2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6084168" y="2348880"/>
            <a:ext cx="2808312" cy="72008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</a:t>
            </a:r>
            <a:r>
              <a:rPr lang="ru-RU" sz="2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близи водоемов и на тонком льду</a:t>
            </a:r>
            <a:endParaRPr lang="ru-RU" sz="2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Прогулка полна опасностей…</a:t>
            </a:r>
            <a:endParaRPr lang="ru-RU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907704" y="1772816"/>
            <a:ext cx="648072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283968" y="1772816"/>
            <a:ext cx="0" cy="20882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660232" y="1844824"/>
            <a:ext cx="432048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Юлия\Desktop\Смешарики\smesharik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4139" y="4592357"/>
            <a:ext cx="3130029" cy="222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Юлия\Desktop\Смешарики\166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140968"/>
            <a:ext cx="293727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99" y="2996952"/>
            <a:ext cx="2784309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375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652120" y="2861246"/>
            <a:ext cx="3346704" cy="423738"/>
          </a:xfrm>
        </p:spPr>
        <p:txBody>
          <a:bodyPr/>
          <a:lstStyle/>
          <a:p>
            <a:r>
              <a:rPr lang="ru-RU" sz="22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</a:t>
            </a:r>
            <a:r>
              <a:rPr lang="ru-RU" sz="22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екоторые предметы быта</a:t>
            </a:r>
            <a:endParaRPr lang="ru-RU" sz="2200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23528" y="2348880"/>
            <a:ext cx="3346704" cy="444497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</a:t>
            </a:r>
            <a:r>
              <a:rPr lang="ru-RU" sz="2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ткрытое окно или балкон</a:t>
            </a:r>
            <a:endParaRPr lang="ru-RU" sz="2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2771800" y="3068960"/>
            <a:ext cx="3346704" cy="1224136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</a:t>
            </a:r>
            <a:r>
              <a:rPr lang="ru-RU" sz="2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кстремальные ситуации                   (пожар, появление грабителей, получение травмы)</a:t>
            </a:r>
            <a:endParaRPr lang="ru-RU" sz="2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4096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Опасности, которые ты можешь встретить у себя дома</a:t>
            </a:r>
            <a:endParaRPr lang="ru-RU" sz="3600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907704" y="1700808"/>
            <a:ext cx="1008112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427984" y="1700808"/>
            <a:ext cx="0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228184" y="1700808"/>
            <a:ext cx="792088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72777"/>
            <a:ext cx="3059832" cy="264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Юлия\Desktop\Смешарики\multfilmy-smeshariki-po-pojarnoy-bezopasnosti-dlya-detey-skachat-besplatno-50295-lar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884788"/>
            <a:ext cx="3172571" cy="1784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344" y="3140968"/>
            <a:ext cx="2858480" cy="1598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7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79512" y="1628800"/>
            <a:ext cx="2664296" cy="2367954"/>
          </a:xfrm>
        </p:spPr>
        <p:txBody>
          <a:bodyPr/>
          <a:lstStyle/>
          <a:p>
            <a:pPr algn="l"/>
            <a:r>
              <a:rPr lang="ru-RU" sz="1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Эти брать не должен ты, чтобы не было беды…</a:t>
            </a:r>
          </a:p>
          <a:p>
            <a:pPr algn="l"/>
            <a:r>
              <a:rPr lang="ru-RU" sz="1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спички</a:t>
            </a:r>
          </a:p>
          <a:p>
            <a:pPr algn="l"/>
            <a:r>
              <a:rPr lang="ru-RU" sz="1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газовые плиты</a:t>
            </a:r>
          </a:p>
          <a:p>
            <a:pPr algn="l"/>
            <a:r>
              <a:rPr lang="ru-RU" sz="1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розетки</a:t>
            </a:r>
          </a:p>
          <a:p>
            <a:pPr algn="l"/>
            <a:r>
              <a:rPr lang="ru-RU" sz="1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электроприборы</a:t>
            </a:r>
            <a:endParaRPr lang="ru-RU" sz="1800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300192" y="1916832"/>
            <a:ext cx="2592288" cy="274320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Вот немного подрастешь, многому научишься, многое поймешь.                                    В руки ты тогда возьмешь:</a:t>
            </a:r>
          </a:p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иголку</a:t>
            </a:r>
          </a:p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ножниц</a:t>
            </a:r>
          </a:p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нож</a:t>
            </a:r>
            <a:endParaRPr lang="ru-RU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3275856" y="4214192"/>
            <a:ext cx="2592288" cy="27432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Эти же предметы в месте под запретом:</a:t>
            </a:r>
          </a:p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бытовая химия</a:t>
            </a:r>
          </a:p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лекарства</a:t>
            </a:r>
          </a:p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режуще – колющие предметы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" y="-90264"/>
            <a:ext cx="9036495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Есть предметы разные:</a:t>
            </a:r>
            <a:b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острые, опасные…</a:t>
            </a:r>
            <a:endParaRPr lang="ru-RU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139952" y="134076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1488692" y="1412776"/>
            <a:ext cx="635036" cy="288032"/>
          </a:xfrm>
          <a:prstGeom prst="straightConnector1">
            <a:avLst/>
          </a:prstGeom>
          <a:ln>
            <a:tailEnd type="arrow"/>
          </a:ln>
          <a:effectLst>
            <a:outerShdw blurRad="40005" dist="22984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660232" y="1412776"/>
            <a:ext cx="504056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C:\Users\Юлия\Desktop\Смешарики\54f0ac83ba645cd64547ed1f3f7166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02" y="4228408"/>
            <a:ext cx="2112826" cy="128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6413" y="5517232"/>
            <a:ext cx="1910069" cy="1289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132855"/>
            <a:ext cx="1730153" cy="1283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C:\Users\Юлия\Desktop\9cpogX5g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64457"/>
            <a:ext cx="1600695" cy="138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699792" y="1844824"/>
            <a:ext cx="3112863" cy="22322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902" y="4149080"/>
            <a:ext cx="2955580" cy="27089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410607"/>
            <a:ext cx="576063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 descr="C:\Users\Юлия\Desktop\ножницы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3476" y="4149080"/>
            <a:ext cx="2498078" cy="258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373216"/>
            <a:ext cx="1400982" cy="1400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8920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7200800" cy="590465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Если дома ты один и игру затеял,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Нож и ножницы не тронь: пальцы чтоб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не резал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 с огнем ты не балуй!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Ведь пожар –  не шутка!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Спички, электричество и газ – 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До беды минутка!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Маму с папой подожди,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Взрослые помогут: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Чай согреть, мультфильм включить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Газ закрыть и воду.</a:t>
            </a:r>
          </a:p>
          <a:p>
            <a:endParaRPr lang="ru-RU" dirty="0"/>
          </a:p>
        </p:txBody>
      </p:sp>
      <p:pic>
        <p:nvPicPr>
          <p:cNvPr id="9219" name="Picture 3" descr="C:\Users\Юлия\Desktop\Смешарики\_ff9d82ae574ee77d88e429acef09a12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125452"/>
            <a:ext cx="4603779" cy="255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9077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3951" y="116632"/>
            <a:ext cx="5710177" cy="6858000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Если в доме вдруг беда: задымились провода 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ли пламя рядом вдруг, то ты тогда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Времени уж не теряй и пожарных вызывай.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 руки телефон бери,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«01</a:t>
            </a:r>
            <a:r>
              <a:rPr lang="ru-RU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скорей звони!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Иногда случается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«Чужой» в дом прорывается…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Не стесняйся, не тушуйся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Взрослых ты быстрей зови и в полицию звони.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Цифры важные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«02»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ты запомни навсегда!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Ну, а если нужен врач,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Взрослому иль малышу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Ты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«03»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скорей звони и о помощи проси.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Доктор в дом к тебе придет,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Всем поможет, всех спасет!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Хоть и мал ты ростом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Запомнить нужно просто: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Телефоны главные,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Для жизни очень важные!</a:t>
            </a:r>
          </a:p>
          <a:p>
            <a:endParaRPr lang="ru-RU" dirty="0"/>
          </a:p>
        </p:txBody>
      </p:sp>
      <p:pic>
        <p:nvPicPr>
          <p:cNvPr id="6146" name="Picture 2" descr="C:\Users\Юлия\Desktop\Смешарики\j47e4gi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1006" y="4437112"/>
            <a:ext cx="4307498" cy="239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988" y="0"/>
            <a:ext cx="9199563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9902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3808512" cy="3888432"/>
          </a:xfrm>
        </p:spPr>
        <p:txBody>
          <a:bodyPr/>
          <a:lstStyle/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Осторожность соблюдай,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На дороге не зевай!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Раз! Налево посмотри: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спеша вперед иди,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Два! Ты вправо погляди: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Коли нет машин вблизи – 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Нет преграды на пути!</a:t>
            </a:r>
          </a:p>
          <a:p>
            <a:endParaRPr lang="ru-RU" dirty="0"/>
          </a:p>
        </p:txBody>
      </p:sp>
      <p:pic>
        <p:nvPicPr>
          <p:cNvPr id="10242" name="Picture 2" descr="C:\Users\Юлия\Desktop\Смешарики\_737c4aa550ee51d728b2769ac6b0d6d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399834"/>
            <a:ext cx="6096000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0784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4032448" cy="626469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Лето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– вкусная пора,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Рада ей вся детвора!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Много ягод и грибов,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Но не все для наших ртов!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Коль не знаешь, что нашел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Рисковать не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нужно!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Чтоб здоровье уберечь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 беду вдруг не навлечь.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Докторам работы чтобы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добавили микробы: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Фрукты, овощи ты мой,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Каждый день перед едой!</a:t>
            </a:r>
          </a:p>
          <a:p>
            <a:endParaRPr lang="ru-RU" dirty="0"/>
          </a:p>
        </p:txBody>
      </p:sp>
      <p:pic>
        <p:nvPicPr>
          <p:cNvPr id="7170" name="Picture 2" descr="C:\Users\Юлия\Desktop\Смешарики\смешарик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861048"/>
            <a:ext cx="5073316" cy="281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8159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88640"/>
            <a:ext cx="3816424" cy="640871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На прогулку собирайся,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Потеплее одевайся!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Свежим воздухом дыши,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Все на горку, малыши!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Но зимою часто лед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Всем идти нам не дает.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Очень скользко, берегись!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Крепче на ногах держись!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А весною на реке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гуляй и налегке: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Тонок лед, опасен он – 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Ты на нем не защищен!</a:t>
            </a:r>
          </a:p>
          <a:p>
            <a:endParaRPr lang="ru-RU" dirty="0"/>
          </a:p>
        </p:txBody>
      </p:sp>
      <p:pic>
        <p:nvPicPr>
          <p:cNvPr id="8194" name="Picture 2" descr="C:\Users\Юлия\Desktop\Смешарики\smeshariki-pr-onyushu-onlay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88640"/>
            <a:ext cx="3512793" cy="320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Юлия\Desktop\Смешарики\068695e435357203b9f3f1467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0205" y="3789040"/>
            <a:ext cx="48768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6987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206</TotalTime>
  <Words>639</Words>
  <Application>Microsoft Office PowerPoint</Application>
  <PresentationFormat>Экран (4:3)</PresentationFormat>
  <Paragraphs>130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МУНИЦИПАЛЬНОЕ КАЗЁННОЕ  ДОШКОЛЬНОЕ ОБРАЗОВАТЕЛЬНОЕ  УЧРЕЖДЕНИЕ  Починковский Д/с № 8 Азбука безопасности на улице  и дома для дошкольников</vt:lpstr>
      <vt:lpstr>Прогулка полна опасностей…</vt:lpstr>
      <vt:lpstr>Опасности, которые ты можешь встретить у себя дома</vt:lpstr>
      <vt:lpstr>Есть предметы разные: острые, опасные…</vt:lpstr>
      <vt:lpstr>Слайд 5</vt:lpstr>
      <vt:lpstr>Слайд 6</vt:lpstr>
      <vt:lpstr>Слайд 7</vt:lpstr>
      <vt:lpstr>Слайд 8</vt:lpstr>
      <vt:lpstr>Слайд 9</vt:lpstr>
      <vt:lpstr>Слайд 10</vt:lpstr>
      <vt:lpstr>Помоги Смешарикам поступить правильно:</vt:lpstr>
      <vt:lpstr>Источники: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</dc:creator>
  <cp:lastModifiedBy>Галина</cp:lastModifiedBy>
  <cp:revision>23</cp:revision>
  <cp:lastPrinted>2018-12-10T18:24:48Z</cp:lastPrinted>
  <dcterms:created xsi:type="dcterms:W3CDTF">2017-05-13T10:29:48Z</dcterms:created>
  <dcterms:modified xsi:type="dcterms:W3CDTF">2023-04-27T03:39:52Z</dcterms:modified>
</cp:coreProperties>
</file>