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2" r:id="rId5"/>
    <p:sldId id="272" r:id="rId6"/>
    <p:sldId id="271" r:id="rId7"/>
    <p:sldId id="264" r:id="rId8"/>
    <p:sldId id="265" r:id="rId9"/>
    <p:sldId id="267" r:id="rId10"/>
    <p:sldId id="266" r:id="rId11"/>
  </p:sldIdLst>
  <p:sldSz cx="12192000" cy="6858000"/>
  <p:notesSz cx="6858000" cy="99456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2F87F922-8462-414D-9C10-61E4F4B385E5}">
          <p14:sldIdLst>
            <p14:sldId id="256"/>
            <p14:sldId id="259"/>
            <p14:sldId id="260"/>
            <p14:sldId id="262"/>
            <p14:sldId id="272"/>
            <p14:sldId id="271"/>
            <p14:sldId id="264"/>
            <p14:sldId id="265"/>
            <p14:sldId id="267"/>
            <p14:sldId id="26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66257-8720-4938-BC56-DE6BD9E77C5E}" type="datetimeFigureOut">
              <a:rPr lang="ru-RU" smtClean="0"/>
              <a:t>16.02.2023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059A7-3CAD-4626-B5E5-59494C19B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999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66257-8720-4938-BC56-DE6BD9E77C5E}" type="datetimeFigureOut">
              <a:rPr lang="ru-RU" smtClean="0"/>
              <a:t>16.02.2023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059A7-3CAD-4626-B5E5-59494C19B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780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66257-8720-4938-BC56-DE6BD9E77C5E}" type="datetimeFigureOut">
              <a:rPr lang="ru-RU" smtClean="0"/>
              <a:t>16.02.2023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059A7-3CAD-4626-B5E5-59494C19B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4177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66257-8720-4938-BC56-DE6BD9E77C5E}" type="datetimeFigureOut">
              <a:rPr lang="ru-RU" smtClean="0"/>
              <a:t>16.02.2023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059A7-3CAD-4626-B5E5-59494C19B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59547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66257-8720-4938-BC56-DE6BD9E77C5E}" type="datetimeFigureOut">
              <a:rPr lang="ru-RU" smtClean="0"/>
              <a:t>16.02.2023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059A7-3CAD-4626-B5E5-59494C19B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402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66257-8720-4938-BC56-DE6BD9E77C5E}" type="datetimeFigureOut">
              <a:rPr lang="ru-RU" smtClean="0"/>
              <a:t>16.02.2023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059A7-3CAD-4626-B5E5-59494C19B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5210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66257-8720-4938-BC56-DE6BD9E77C5E}" type="datetimeFigureOut">
              <a:rPr lang="ru-RU" smtClean="0"/>
              <a:t>16.02.2023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059A7-3CAD-4626-B5E5-59494C19B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92614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66257-8720-4938-BC56-DE6BD9E77C5E}" type="datetimeFigureOut">
              <a:rPr lang="ru-RU" smtClean="0"/>
              <a:t>16.02.2023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059A7-3CAD-4626-B5E5-59494C19B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955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66257-8720-4938-BC56-DE6BD9E77C5E}" type="datetimeFigureOut">
              <a:rPr lang="ru-RU" smtClean="0"/>
              <a:t>16.02.2023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059A7-3CAD-4626-B5E5-59494C19B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86957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66257-8720-4938-BC56-DE6BD9E77C5E}" type="datetimeFigureOut">
              <a:rPr lang="ru-RU" smtClean="0"/>
              <a:t>16.02.2023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059A7-3CAD-4626-B5E5-59494C19B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931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66257-8720-4938-BC56-DE6BD9E77C5E}" type="datetimeFigureOut">
              <a:rPr lang="ru-RU" smtClean="0"/>
              <a:t>16.02.2023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059A7-3CAD-4626-B5E5-59494C19B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6662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91000">
              <a:schemeClr val="accent1">
                <a:lumMod val="45000"/>
                <a:lumOff val="55000"/>
              </a:schemeClr>
            </a:gs>
            <a:gs pos="9000">
              <a:schemeClr val="accent1">
                <a:lumMod val="20000"/>
                <a:lumOff val="80000"/>
              </a:schemeClr>
            </a:gs>
            <a:gs pos="25000">
              <a:schemeClr val="accent1">
                <a:lumMod val="30000"/>
                <a:lumOff val="70000"/>
                <a:alpha val="34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C66257-8720-4938-BC56-DE6BD9E77C5E}" type="datetimeFigureOut">
              <a:rPr lang="ru-RU" smtClean="0"/>
              <a:t>16.02.2023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C059A7-3CAD-4626-B5E5-59494C19B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3215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1.png"/><Relationship Id="rId7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17.png"/><Relationship Id="rId5" Type="http://schemas.openxmlformats.org/officeDocument/2006/relationships/image" Target="../media/image14.png"/><Relationship Id="rId10" Type="http://schemas.openxmlformats.org/officeDocument/2006/relationships/image" Target="../media/image24.png"/><Relationship Id="rId4" Type="http://schemas.openxmlformats.org/officeDocument/2006/relationships/image" Target="../media/image12.png"/><Relationship Id="rId9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69493" y="335339"/>
            <a:ext cx="94442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казённое дошкольное образовательное учреждение </a:t>
            </a:r>
          </a:p>
          <a:p>
            <a:pPr algn="ctr"/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Починковский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детский сад №8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86854" y="1481750"/>
            <a:ext cx="11054687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</a:t>
            </a:r>
          </a:p>
          <a:p>
            <a:pPr algn="ctr">
              <a:lnSpc>
                <a:spcPct val="150000"/>
              </a:lnSpc>
            </a:pPr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«ОПТИМИЗАЦИЯ ПРОЦЕССА ОРГАНИЗАЦИИ ДЕЖУРСТВА</a:t>
            </a:r>
          </a:p>
          <a:p>
            <a:pPr algn="ctr">
              <a:lnSpc>
                <a:spcPct val="150000"/>
              </a:lnSpc>
            </a:pPr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СТАРШЕЙ ГРУППЕ ДОУ»</a:t>
            </a:r>
            <a:endParaRPr lang="ru-RU" sz="24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проекта:</a:t>
            </a:r>
          </a:p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Рожкова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Юлия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Вячеславовна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воспитатель высшей                                            </a:t>
            </a:r>
          </a:p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квалификационной                         </a:t>
            </a:r>
          </a:p>
          <a:p>
            <a:pPr algn="ctr"/>
            <a:r>
              <a:rPr lang="ru-RU" sz="2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категории 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2022г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469953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9118" y="-25459"/>
            <a:ext cx="1044053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ФОТООТЧЁТ</a:t>
            </a:r>
          </a:p>
          <a:p>
            <a:pPr lvl="0" algn="ctr"/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«Оптимизация процесса организации дежурства в старшей группе ДОУ»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585418" y="635964"/>
            <a:ext cx="331687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ОПТИМИЗАЦИИ</a:t>
            </a:r>
            <a:endParaRPr lang="ru-RU" sz="20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3803" y="1744495"/>
            <a:ext cx="2711294" cy="497768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5290" t="11108" r="2597" b="18661"/>
          <a:stretch/>
        </p:blipFill>
        <p:spPr>
          <a:xfrm>
            <a:off x="109184" y="921681"/>
            <a:ext cx="2862602" cy="3886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/>
          <a:srcRect t="15303" b="23559"/>
          <a:stretch/>
        </p:blipFill>
        <p:spPr>
          <a:xfrm rot="16200000">
            <a:off x="6004125" y="2254872"/>
            <a:ext cx="2444708" cy="26613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9607" y="4984628"/>
            <a:ext cx="3566469" cy="18289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41166" y="2186426"/>
            <a:ext cx="3131956" cy="17775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14522" y="4098385"/>
            <a:ext cx="1972677" cy="27152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26803" y="1009161"/>
            <a:ext cx="3060662" cy="10588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1688375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0160388"/>
              </p:ext>
            </p:extLst>
          </p:nvPr>
        </p:nvGraphicFramePr>
        <p:xfrm>
          <a:off x="259309" y="682387"/>
          <a:ext cx="11737075" cy="5541054"/>
        </p:xfrm>
        <a:graphic>
          <a:graphicData uri="http://schemas.openxmlformats.org/drawingml/2006/table">
            <a:tbl>
              <a:tblPr firstRow="1" firstCol="1" bandRow="1"/>
              <a:tblGrid>
                <a:gridCol w="4558352"/>
                <a:gridCol w="818866"/>
                <a:gridCol w="800680"/>
                <a:gridCol w="1448576"/>
                <a:gridCol w="4110601"/>
              </a:tblGrid>
              <a:tr h="436729">
                <a:tc gridSpan="4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КАРТОЧКА ПРОЕКТА </a:t>
                      </a:r>
                    </a:p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«Оптимизация процесса организации дежурства в старшей группе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ДОУ»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268288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68288" algn="l"/>
                        </a:tabLs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УТВЕРЖДАЮ</a:t>
                      </a:r>
                    </a:p>
                    <a:p>
                      <a:pPr marL="268288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68288" algn="l"/>
                        </a:tabLs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Заведующий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68288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68288" algn="l"/>
                        </a:tabLst>
                      </a:pPr>
                      <a:r>
                        <a:rPr lang="ru-RU" sz="120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____             </a:t>
                      </a:r>
                      <a:r>
                        <a:rPr lang="en-US" sz="1200" u="sng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____</a:t>
                      </a:r>
                      <a:r>
                        <a:rPr lang="ru-RU" sz="1200" u="sng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12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С.В.Тяпухина</a:t>
                      </a:r>
                      <a:r>
                        <a:rPr lang="ru-RU" sz="1200" baseline="-25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68288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68288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«_______» ___________20___г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</a:tr>
              <a:tr h="198130"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ВОВЛЕЧЕННЫЕ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ЛИЦА И РАМКИ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ПРОЕКТА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1" marR="37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342900" lvl="0" indent="-3429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ОБОСНОВАНИЕ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ВЫБОРА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27199"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87313" indent="0" algn="just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Заказчики процесса — Педагоги, дети</a:t>
                      </a:r>
                    </a:p>
                    <a:p>
                      <a:pPr marL="87313" indent="0" algn="just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Периметр проекта — групповая комната МК ДОУ </a:t>
                      </a:r>
                      <a:r>
                        <a:rPr lang="ru-RU" sz="14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Починковского</a:t>
                      </a: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детского сада№8</a:t>
                      </a:r>
                    </a:p>
                    <a:p>
                      <a:pPr marL="87313" indent="0" algn="just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Владелец процесса —заведующий С.В. </a:t>
                      </a:r>
                      <a:r>
                        <a:rPr lang="ru-RU" sz="14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Тяпухина</a:t>
                      </a:r>
                      <a:endParaRPr lang="ru-RU" sz="1400" b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7313" indent="0" algn="just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Руководитель проекта —воспитатель МК ДОУ </a:t>
                      </a:r>
                      <a:r>
                        <a:rPr lang="ru-RU" sz="14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Починковский</a:t>
                      </a: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детский сад №8</a:t>
                      </a:r>
                      <a:r>
                        <a:rPr lang="ru-RU" sz="14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Рожкова Ю.В.</a:t>
                      </a:r>
                    </a:p>
                    <a:p>
                      <a:pPr marL="87313" indent="0" algn="just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Команда проекта — воспитатель Рожкова Ю.В., </a:t>
                      </a:r>
                      <a:r>
                        <a:rPr lang="ru-RU" sz="14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Нугаева</a:t>
                      </a: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Е.С.</a:t>
                      </a:r>
                    </a:p>
                    <a:p>
                      <a:pPr marL="87313" indent="0" algn="just">
                        <a:spcAft>
                          <a:spcPts val="0"/>
                        </a:spcAft>
                      </a:pP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1" marR="37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87313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Ключевой риск-</a:t>
                      </a: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нарушение последующих режимных моментов,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нарушение </a:t>
                      </a:r>
                      <a:r>
                        <a:rPr lang="ru-RU" sz="14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СаНпиН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по подготовке и продолжительности ООД </a:t>
                      </a:r>
                    </a:p>
                    <a:p>
                      <a:pPr marL="87313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Проблемы:</a:t>
                      </a:r>
                    </a:p>
                    <a:p>
                      <a:pPr marL="87313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1. Длительный поиск дежурных</a:t>
                      </a:r>
                    </a:p>
                    <a:p>
                      <a:pPr marL="87313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2. Большие потери времени для выбора дежурных</a:t>
                      </a:r>
                    </a:p>
                    <a:p>
                      <a:pPr marL="87313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3.Лишнее перемещение по группе</a:t>
                      </a: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при уточнении выполнений действий</a:t>
                      </a:r>
                      <a:endParaRPr lang="ru-RU" sz="140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4.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Отсутсвие мотивации и не желание дежурить</a:t>
                      </a:r>
                    </a:p>
                  </a:txBody>
                  <a:tcPr marL="3721" marR="3721" marT="0" marB="0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4135"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ЦЕЛИ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ПЛАНОВЫЙ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ЭФФЕКТ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1" marR="37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КЛЮЧЕВЫЕ СОБЫТИЯ ПРОЕКТА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000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цели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Текущий показатель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Целевой показатель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 rowSpan="2"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257175" indent="-169863">
                        <a:spcAft>
                          <a:spcPts val="0"/>
                        </a:spcAft>
                      </a:pPr>
                      <a:r>
                        <a:rPr lang="ru-RU" sz="14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	Старт проекта —28.02.2022г.</a:t>
                      </a:r>
                    </a:p>
                    <a:p>
                      <a:pPr marL="257175" indent="-169863">
                        <a:spcAft>
                          <a:spcPts val="0"/>
                        </a:spcAft>
                      </a:pPr>
                      <a:r>
                        <a:rPr lang="ru-RU" sz="14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	Диагностика и определение целевого состояния —01.03.2022-14.03.2022</a:t>
                      </a:r>
                    </a:p>
                    <a:p>
                      <a:pPr marL="257175" indent="-169863">
                        <a:spcAft>
                          <a:spcPts val="0"/>
                        </a:spcAft>
                      </a:pPr>
                      <a:r>
                        <a:rPr lang="ru-RU" sz="14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-разработка карты текущего состояния —07.03.2022-14.03.2022</a:t>
                      </a:r>
                    </a:p>
                    <a:p>
                      <a:pPr marL="257175" indent="-169863">
                        <a:spcAft>
                          <a:spcPts val="0"/>
                        </a:spcAft>
                      </a:pPr>
                      <a:r>
                        <a:rPr lang="ru-RU" sz="14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-разработка карты целевого состояния- 14.03.2022- 16.02.2022</a:t>
                      </a:r>
                    </a:p>
                    <a:p>
                      <a:pPr marL="257175" indent="-169863">
                        <a:spcAft>
                          <a:spcPts val="0"/>
                        </a:spcAft>
                      </a:pPr>
                      <a:r>
                        <a:rPr lang="ru-RU" sz="14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	Внедрение улучшений — 16.02.2022 – 29.04.2022 г.</a:t>
                      </a:r>
                    </a:p>
                    <a:p>
                      <a:pPr marL="257175" indent="-169863">
                        <a:spcAft>
                          <a:spcPts val="0"/>
                        </a:spcAft>
                      </a:pPr>
                      <a:r>
                        <a:rPr lang="ru-RU" sz="14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совещание по защите подходов внедрения — 19.05.2022 г.</a:t>
                      </a:r>
                    </a:p>
                    <a:p>
                      <a:pPr marL="257175" indent="-169863">
                        <a:spcAft>
                          <a:spcPts val="0"/>
                        </a:spcAft>
                      </a:pPr>
                      <a:r>
                        <a:rPr lang="ru-RU" sz="14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	Закрепление результатов и закрытие проекта — 10.06.2022</a:t>
                      </a:r>
                    </a:p>
                    <a:p>
                      <a:pPr marL="257175" indent="-169863">
                        <a:spcAft>
                          <a:spcPts val="0"/>
                        </a:spcAft>
                      </a:pPr>
                      <a:r>
                        <a:rPr lang="ru-RU" sz="14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завершающее совещание 29.06.2022 г</a:t>
                      </a:r>
                    </a:p>
                    <a:p>
                      <a:pPr marL="257175" indent="-169863">
                        <a:spcAft>
                          <a:spcPts val="0"/>
                        </a:spcAft>
                      </a:pPr>
                      <a:endParaRPr lang="ru-RU" sz="1400" b="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6000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87313" indent="0" algn="just">
                        <a:buNone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1.Сокращение времени на выбор дежурных</a:t>
                      </a:r>
                    </a:p>
                    <a:p>
                      <a:pPr marL="87313" indent="0" algn="just">
                        <a:buNone/>
                      </a:pPr>
                      <a:r>
                        <a:rPr lang="ru-RU" sz="1400" b="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Сокращение количество времени на распределение по видам дежурств</a:t>
                      </a:r>
                    </a:p>
                    <a:p>
                      <a:pPr marL="87313" indent="0" algn="just">
                        <a:buNone/>
                      </a:pPr>
                      <a:r>
                        <a:rPr lang="ru-RU" sz="1400" b="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3.Сокращение</a:t>
                      </a:r>
                      <a:r>
                        <a:rPr lang="ru-RU" sz="1400" b="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времени при уточнении выполнения действий</a:t>
                      </a:r>
                      <a:endParaRPr lang="ru-RU" sz="1400" b="0" u="none" kern="12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/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10 мин</a:t>
                      </a:r>
                    </a:p>
                    <a:p>
                      <a:pPr algn="ctr"/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Franklin Gothic"/>
                        </a:rPr>
                        <a:t>8 мин</a:t>
                      </a:r>
                    </a:p>
                    <a:p>
                      <a:pPr algn="ctr"/>
                      <a:endParaRPr lang="ru-RU" sz="1400" b="1" dirty="0" smtClean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400" b="0" dirty="0" smtClean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4мин</a:t>
                      </a:r>
                      <a:endParaRPr lang="ru-RU" sz="1400" b="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400" b="1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2мин</a:t>
                      </a:r>
                    </a:p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мин</a:t>
                      </a:r>
                    </a:p>
                    <a:p>
                      <a:pPr algn="ctr"/>
                      <a:endParaRPr lang="ru-RU" sz="14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2мин</a:t>
                      </a:r>
                    </a:p>
                    <a:p>
                      <a:pPr algn="ctr"/>
                      <a:endParaRPr lang="ru-RU" sz="14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4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3721" marR="37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980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18615" y="226157"/>
            <a:ext cx="11395881" cy="707886"/>
          </a:xfrm>
          <a:prstGeom prst="rect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КАРТА ТЕКУЩЕГО СОСТОЯНИЯ ПРОЦЕССА</a:t>
            </a:r>
          </a:p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«Оптимизация процесса организации дежурства в старшей группе ДОУ»</a:t>
            </a:r>
          </a:p>
        </p:txBody>
      </p:sp>
      <p:sp>
        <p:nvSpPr>
          <p:cNvPr id="5" name="Стрелка вправо 4"/>
          <p:cNvSpPr/>
          <p:nvPr/>
        </p:nvSpPr>
        <p:spPr>
          <a:xfrm>
            <a:off x="1857991" y="2089338"/>
            <a:ext cx="440230" cy="135337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373035" y="1247663"/>
            <a:ext cx="806839" cy="197892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445019" y="1410765"/>
            <a:ext cx="69311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Утренний </a:t>
            </a:r>
          </a:p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сбор для выбора дежурных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ятно 1 7"/>
          <p:cNvSpPr/>
          <p:nvPr/>
        </p:nvSpPr>
        <p:spPr>
          <a:xfrm>
            <a:off x="2864487" y="906435"/>
            <a:ext cx="941695" cy="832514"/>
          </a:xfrm>
          <a:prstGeom prst="irregularSeal1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3144179" y="1138025"/>
            <a:ext cx="504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344515" y="3203835"/>
            <a:ext cx="844825" cy="4018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400" b="1" u="sng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3МИН</a:t>
            </a:r>
            <a:endParaRPr lang="ru-RU" sz="1400" b="1" u="sng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28384" y="1094663"/>
            <a:ext cx="1221475" cy="4725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200" b="1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</a:t>
            </a:r>
            <a:endParaRPr lang="ru-RU" sz="1200" b="1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910284" y="1262810"/>
            <a:ext cx="780813" cy="197892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200" b="1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Выбор дежурных по столовой.</a:t>
            </a:r>
            <a:endParaRPr lang="ru-RU" sz="1200" b="1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978050" y="3244042"/>
            <a:ext cx="76815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b="1" u="sng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МИН</a:t>
            </a:r>
          </a:p>
        </p:txBody>
      </p:sp>
      <p:sp>
        <p:nvSpPr>
          <p:cNvPr id="18" name="Пятно 1 17"/>
          <p:cNvSpPr/>
          <p:nvPr/>
        </p:nvSpPr>
        <p:spPr>
          <a:xfrm>
            <a:off x="4379048" y="906708"/>
            <a:ext cx="829100" cy="736108"/>
          </a:xfrm>
          <a:prstGeom prst="irregularSeal1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5242870" y="1276065"/>
            <a:ext cx="793247" cy="197510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200" b="1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Выбор дежурных по занятиям</a:t>
            </a:r>
            <a:endParaRPr lang="ru-RU" sz="1200" b="1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251544" y="3264599"/>
            <a:ext cx="76815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МИН</a:t>
            </a:r>
          </a:p>
        </p:txBody>
      </p:sp>
      <p:sp>
        <p:nvSpPr>
          <p:cNvPr id="22" name="Пятно 1 21"/>
          <p:cNvSpPr/>
          <p:nvPr/>
        </p:nvSpPr>
        <p:spPr>
          <a:xfrm>
            <a:off x="5815736" y="891197"/>
            <a:ext cx="801638" cy="820143"/>
          </a:xfrm>
          <a:prstGeom prst="irregularSeal1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6572199" y="1287538"/>
            <a:ext cx="845643" cy="198990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200" b="1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Выбор дежурных по уголку природы.</a:t>
            </a:r>
            <a:endParaRPr lang="ru-RU" sz="1200" b="1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665188" y="3272421"/>
            <a:ext cx="76815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МИН</a:t>
            </a:r>
          </a:p>
        </p:txBody>
      </p:sp>
      <p:sp>
        <p:nvSpPr>
          <p:cNvPr id="27" name="Пятно 1 26"/>
          <p:cNvSpPr/>
          <p:nvPr/>
        </p:nvSpPr>
        <p:spPr>
          <a:xfrm>
            <a:off x="7275648" y="934043"/>
            <a:ext cx="777828" cy="832514"/>
          </a:xfrm>
          <a:prstGeom prst="irregularSeal1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8028896" y="1284188"/>
            <a:ext cx="898092" cy="197153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200" b="1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Выполнение действий с помощью </a:t>
            </a:r>
            <a:r>
              <a:rPr lang="ru-RU" sz="1200" b="1" dirty="0" err="1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воспиателя</a:t>
            </a:r>
            <a:endParaRPr lang="ru-RU" sz="1200" b="1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Пятно 1 29"/>
          <p:cNvSpPr/>
          <p:nvPr/>
        </p:nvSpPr>
        <p:spPr>
          <a:xfrm>
            <a:off x="8755605" y="906435"/>
            <a:ext cx="726743" cy="806930"/>
          </a:xfrm>
          <a:prstGeom prst="irregularSeal1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8139120" y="3261598"/>
            <a:ext cx="76815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ru-RU" sz="1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9508762" y="1288607"/>
            <a:ext cx="866881" cy="193798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200" b="1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мотивации не желание дежурить </a:t>
            </a:r>
            <a:endParaRPr lang="ru-RU" sz="1200" b="1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9652499" y="3255722"/>
            <a:ext cx="76815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МИН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507678" y="4665523"/>
            <a:ext cx="15985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ВПП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22 мин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2931722" y="4070796"/>
            <a:ext cx="1289713" cy="192640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4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 процесса</a:t>
            </a:r>
          </a:p>
        </p:txBody>
      </p:sp>
      <p:pic>
        <p:nvPicPr>
          <p:cNvPr id="39" name="Рисунок 3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3238" y="4805672"/>
            <a:ext cx="634039" cy="182896"/>
          </a:xfrm>
          <a:prstGeom prst="rect">
            <a:avLst/>
          </a:prstGeom>
        </p:spPr>
      </p:pic>
      <p:sp>
        <p:nvSpPr>
          <p:cNvPr id="40" name="Прямоугольник 39"/>
          <p:cNvSpPr/>
          <p:nvPr/>
        </p:nvSpPr>
        <p:spPr>
          <a:xfrm>
            <a:off x="5039367" y="4177685"/>
            <a:ext cx="5336276" cy="178335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sz="1400" b="1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4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Длительный поиск дежурных</a:t>
            </a:r>
          </a:p>
          <a:p>
            <a:r>
              <a:rPr lang="ru-RU" sz="14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Большие потери времени для выбора дежурных</a:t>
            </a:r>
          </a:p>
          <a:p>
            <a:r>
              <a:rPr lang="ru-RU" sz="14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3.Лишнее перемещение по группе при уточнении выполнений действий</a:t>
            </a:r>
          </a:p>
          <a:p>
            <a:r>
              <a:rPr lang="ru-RU" sz="1400" b="1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4.Отсутсвие </a:t>
            </a:r>
            <a:r>
              <a:rPr lang="ru-RU" sz="14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мотивации и </a:t>
            </a:r>
            <a:r>
              <a:rPr lang="ru-RU" sz="1400" b="1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желание </a:t>
            </a:r>
            <a:r>
              <a:rPr lang="ru-RU" sz="14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дежурить</a:t>
            </a:r>
          </a:p>
        </p:txBody>
      </p:sp>
      <p:sp>
        <p:nvSpPr>
          <p:cNvPr id="41" name="Пятно 1 40"/>
          <p:cNvSpPr/>
          <p:nvPr/>
        </p:nvSpPr>
        <p:spPr>
          <a:xfrm>
            <a:off x="10148790" y="974073"/>
            <a:ext cx="721529" cy="724212"/>
          </a:xfrm>
          <a:prstGeom prst="irregularSeal1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242" y="1616833"/>
            <a:ext cx="1230949" cy="111571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4570" y="2089338"/>
            <a:ext cx="457240" cy="17070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46209" y="2089338"/>
            <a:ext cx="457240" cy="17070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3066" y="2098220"/>
            <a:ext cx="457240" cy="17070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01775" y="2099888"/>
            <a:ext cx="457240" cy="170703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70775" y="2116936"/>
            <a:ext cx="457240" cy="170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0638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33017" y="387907"/>
            <a:ext cx="9676263" cy="400110"/>
          </a:xfrm>
          <a:prstGeom prst="rect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КОМПЛЕКСА МЕРОПРИЯТИЙ ПО УСТРАНЕНИЮ ПРОБЛЕМ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3284113"/>
              </p:ext>
            </p:extLst>
          </p:nvPr>
        </p:nvGraphicFramePr>
        <p:xfrm>
          <a:off x="232012" y="1378424"/>
          <a:ext cx="11682484" cy="40843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522889"/>
                <a:gridCol w="3740587"/>
                <a:gridCol w="3464073"/>
                <a:gridCol w="3954935"/>
              </a:tblGrid>
              <a:tr h="668740"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№п\п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Проблема</a:t>
                      </a:r>
                    </a:p>
                    <a:p>
                      <a:endParaRPr lang="ru-RU" sz="14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Коренная</a:t>
                      </a:r>
                      <a:r>
                        <a:rPr lang="ru-RU" sz="14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причина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Способ решения проблемы (устранения коренной причины)</a:t>
                      </a:r>
                    </a:p>
                  </a:txBody>
                  <a:tcPr/>
                </a:tc>
              </a:tr>
              <a:tr h="424395"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Длительный поиск дежурных</a:t>
                      </a:r>
                    </a:p>
                    <a:p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 алгоритма </a:t>
                      </a:r>
                      <a:r>
                        <a:rPr lang="ru-RU" sz="1400" b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выбора дежурных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алгоритма дежурства </a:t>
                      </a:r>
                      <a:endParaRPr lang="ru-RU" sz="1400" b="0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Большие потери времени для выбора дежурных</a:t>
                      </a:r>
                    </a:p>
                    <a:p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 системы порядка</a:t>
                      </a:r>
                      <a:r>
                        <a:rPr lang="ru-RU" sz="14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дежурства (графика)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</a:t>
                      </a:r>
                      <a:r>
                        <a:rPr lang="ru-RU" sz="14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графика дежурств</a:t>
                      </a:r>
                      <a:endParaRPr lang="ru-RU" sz="14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430740"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Лишнее перемещение по группе при уточнении выполнений действий</a:t>
                      </a:r>
                    </a:p>
                    <a:p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Отсутствие</a:t>
                      </a:r>
                      <a:r>
                        <a:rPr lang="ru-RU" sz="14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схем и  инструкций для выполнения действий вовремя дежурства</a:t>
                      </a:r>
                      <a:endParaRPr lang="ru-RU" sz="14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схем и инструкций</a:t>
                      </a:r>
                    </a:p>
                    <a:p>
                      <a:endParaRPr lang="ru-RU" sz="1400" b="0" dirty="0" smtClean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</a:t>
                      </a:r>
                      <a:r>
                        <a:rPr lang="ru-RU" sz="14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флаеров</a:t>
                      </a: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(карточек) на каждый вид дежурства с  символами, обозначающими </a:t>
                      </a:r>
                    </a:p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последовательность действий детей во время дежурства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Отсутствие</a:t>
                      </a:r>
                      <a:r>
                        <a:rPr lang="ru-RU" sz="14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мотивации, не желание </a:t>
                      </a: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дежурить</a:t>
                      </a:r>
                    </a:p>
                    <a:p>
                      <a:endParaRPr lang="ru-RU" sz="14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Отсутствие способов мотивации 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</a:t>
                      </a:r>
                      <a:r>
                        <a:rPr lang="ru-RU" sz="14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способа мотивации (</a:t>
                      </a: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смайлики)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01824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10185" y="346965"/>
            <a:ext cx="10031105" cy="707886"/>
          </a:xfrm>
          <a:prstGeom prst="rect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КАРТА ЦЕЛЕВОГО СОСТОЯНИЯ ПРОЦЕССА </a:t>
            </a:r>
          </a:p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«Оптимизация процесса организации дежурства в старшей группе ДОУ»</a:t>
            </a:r>
          </a:p>
        </p:txBody>
      </p:sp>
      <p:sp>
        <p:nvSpPr>
          <p:cNvPr id="3" name="Стрелка вправо 2"/>
          <p:cNvSpPr/>
          <p:nvPr/>
        </p:nvSpPr>
        <p:spPr>
          <a:xfrm>
            <a:off x="1825996" y="2998471"/>
            <a:ext cx="440230" cy="135337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373035" y="2164907"/>
            <a:ext cx="1422122" cy="194978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418716" y="2624163"/>
            <a:ext cx="142622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Утренний </a:t>
            </a:r>
          </a:p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сбор для выбора дежурных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335049" y="4131847"/>
            <a:ext cx="844825" cy="4018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400" b="1" u="sng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b="1" u="sng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96552" y="2080688"/>
            <a:ext cx="1221475" cy="4725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200" b="1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</a:t>
            </a:r>
            <a:endParaRPr lang="ru-RU" sz="1200" b="1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397100" y="2164907"/>
            <a:ext cx="1503402" cy="193546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400" b="1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Выбор дежурных по видам дежурств</a:t>
            </a:r>
            <a:endParaRPr lang="ru-RU" sz="1400" b="1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672471" y="4231468"/>
            <a:ext cx="72327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2МИН</a:t>
            </a:r>
            <a:endParaRPr lang="ru-RU" sz="1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779076" y="4159626"/>
            <a:ext cx="76815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1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6656268" y="2164907"/>
            <a:ext cx="2853074" cy="193546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4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Итоговый сбор </a:t>
            </a:r>
            <a:r>
              <a:rPr lang="ru-RU" sz="1400" b="1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b="1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 своего отношения </a:t>
            </a:r>
            <a:r>
              <a:rPr lang="ru-RU" sz="14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выполненной </a:t>
            </a:r>
            <a:r>
              <a:rPr lang="ru-RU" sz="1400" b="1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задаче</a:t>
            </a:r>
            <a:endParaRPr lang="ru-RU" sz="1400" b="1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698725" y="4186259"/>
            <a:ext cx="76815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</a:t>
            </a: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280" y="2487380"/>
            <a:ext cx="1499935" cy="1359517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5890" y="3039880"/>
            <a:ext cx="457240" cy="170703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1234" y="3081786"/>
            <a:ext cx="457240" cy="170703"/>
          </a:xfrm>
          <a:prstGeom prst="rect">
            <a:avLst/>
          </a:prstGeom>
        </p:spPr>
      </p:pic>
      <p:sp>
        <p:nvSpPr>
          <p:cNvPr id="31" name="Облако 30"/>
          <p:cNvSpPr/>
          <p:nvPr/>
        </p:nvSpPr>
        <p:spPr>
          <a:xfrm>
            <a:off x="3462799" y="1816673"/>
            <a:ext cx="764275" cy="696468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b="1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2" name="Рисунок 3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6891" y="1759112"/>
            <a:ext cx="731583" cy="786452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34392" y="1873959"/>
            <a:ext cx="725487" cy="719390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496551" y="4835531"/>
            <a:ext cx="1155442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ВПП= 6 МИН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Создан  алгоритм дежурств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Создан график дежурств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Разработаны схемы, инструкции, 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флаеры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карточки)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каждый вид дежурства с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символами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обозначающими последовательность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действий детей во время дежурства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Созданы смайлики для мотивации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74668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069" y="0"/>
            <a:ext cx="10455546" cy="536494"/>
          </a:xfrm>
          <a:prstGeom prst="rect">
            <a:avLst/>
          </a:prstGeom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0473117"/>
              </p:ext>
            </p:extLst>
          </p:nvPr>
        </p:nvGraphicFramePr>
        <p:xfrm>
          <a:off x="0" y="368489"/>
          <a:ext cx="12191999" cy="62383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966"/>
                <a:gridCol w="5895834"/>
                <a:gridCol w="1665027"/>
                <a:gridCol w="1760561"/>
                <a:gridCol w="2365611"/>
              </a:tblGrid>
              <a:tr h="632128">
                <a:tc>
                  <a:txBody>
                    <a:bodyPr/>
                    <a:lstStyle/>
                    <a:p>
                      <a:r>
                        <a:rPr lang="en-US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n/n</a:t>
                      </a:r>
                    </a:p>
                    <a:p>
                      <a:endParaRPr 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МЕРОПРИЯТИЙ</a:t>
                      </a:r>
                    </a:p>
                    <a:p>
                      <a:endParaRPr 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 РЕАЛИЗАЦИИ</a:t>
                      </a:r>
                    </a:p>
                    <a:p>
                      <a:endParaRPr 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ОЖИДАЕМЫЙ РЕЗУЛЬТАТ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ОТВЕТСТВЕННЫЙ ИСПОЛНИТЕЛЬ</a:t>
                      </a:r>
                    </a:p>
                  </a:txBody>
                  <a:tcPr/>
                </a:tc>
              </a:tr>
              <a:tr h="6931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рабочей 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группы.</a:t>
                      </a:r>
                      <a:endParaRPr lang="en-US" sz="1100" b="1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Диагностика </a:t>
                      </a:r>
                      <a:r>
                        <a:rPr lang="ru-RU" sz="11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анализ проблем в организации дежурства в группе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28.02.2022-01.03.202г</a:t>
                      </a:r>
                    </a:p>
                  </a:txBody>
                  <a:tcPr marL="29908" marR="29908" marT="7613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Сформирована команда проекта. 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Определены</a:t>
                      </a: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проблемы</a:t>
                      </a: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29908" marR="29908" marT="7613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Заведующий </a:t>
                      </a:r>
                      <a:r>
                        <a:rPr lang="ru-RU" sz="105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Тяпухина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С.В.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Старший воспитатель </a:t>
                      </a:r>
                      <a:r>
                        <a:rPr lang="ru-RU" sz="105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МорозоваО.К</a:t>
                      </a:r>
                      <a:endParaRPr lang="ru-RU" sz="105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Воспитатель Рожкова Ю.В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Воспитатель </a:t>
                      </a:r>
                      <a:r>
                        <a:rPr lang="ru-RU" sz="105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Нугаева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Е.С. 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291" marR="53291" marT="7613" marB="0"/>
                </a:tc>
              </a:tr>
              <a:tr h="6369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Анализ текущего состояния пространства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групповой комнаты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07.03.2022-14.03.2022г</a:t>
                      </a:r>
                    </a:p>
                  </a:txBody>
                  <a:tcPr marL="29908" marR="29908" marT="7613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Карта текущего состояния процесса с отражением</a:t>
                      </a: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выявленных проблем процесса</a:t>
                      </a:r>
                    </a:p>
                  </a:txBody>
                  <a:tcPr marL="29908" marR="29908" marT="7613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Воспитатель Рожкова Ю.В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Воспитатель </a:t>
                      </a:r>
                      <a:r>
                        <a:rPr kumimoji="0" lang="ru-RU" sz="105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Нугаева</a:t>
                      </a:r>
                      <a:r>
                        <a:rPr kumimoji="0" lang="ru-RU" sz="10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Е.С. </a:t>
                      </a:r>
                    </a:p>
                  </a:txBody>
                  <a:tcPr marL="53291" marR="53291" marT="7613" marB="0"/>
                </a:tc>
              </a:tr>
              <a:tr h="35068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Планирование </a:t>
                      </a:r>
                      <a:r>
                        <a:rPr lang="ru-RU" sz="11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целевого 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состояния процесса и определение мероприятий, направленных на решение проблем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14.03.2022</a:t>
                      </a:r>
                      <a:r>
                        <a:rPr lang="ru-RU" sz="1200" b="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–16.03.2022г</a:t>
                      </a:r>
                      <a:endParaRPr lang="ru-RU" sz="1200" b="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1950" algn="l"/>
                        </a:tabLs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Карта целевого</a:t>
                      </a: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состояния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1950" algn="l"/>
                        </a:tabLst>
                      </a:pP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План мероприятий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kumimoji="0" lang="ru-RU" sz="10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Воспитатель Рожкова Ю.В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Воспитатель </a:t>
                      </a:r>
                      <a:r>
                        <a:rPr kumimoji="0" lang="ru-RU" sz="105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Нугаева</a:t>
                      </a:r>
                      <a:r>
                        <a:rPr kumimoji="0" lang="ru-RU" sz="10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Е.С. </a:t>
                      </a:r>
                    </a:p>
                  </a:txBody>
                  <a:tcPr marL="53291" marR="53291" marT="7613" marB="0"/>
                </a:tc>
              </a:tr>
              <a:tr h="558239">
                <a:tc rowSpan="4"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4</a:t>
                      </a:r>
                      <a:endParaRPr lang="ru-RU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Внедрение улучшений:</a:t>
                      </a:r>
                    </a:p>
                    <a:p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алгоритм дежурств</a:t>
                      </a:r>
                    </a:p>
                    <a:p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график дежурств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16.03.2022-18.03.2022г</a:t>
                      </a:r>
                      <a:endParaRPr lang="ru-RU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Внедрена система 5С</a:t>
                      </a:r>
                      <a:endParaRPr lang="ru-RU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Воспитатель Рожкова Ю.В</a:t>
                      </a:r>
                    </a:p>
                    <a:p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Воспитатель </a:t>
                      </a:r>
                      <a:r>
                        <a:rPr lang="ru-RU" sz="11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Нугаева</a:t>
                      </a:r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Е.С. 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05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Разработка:</a:t>
                      </a:r>
                    </a:p>
                    <a:p>
                      <a:r>
                        <a:rPr lang="ru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ru-RU" sz="11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разработаны схемы, инструкции,  </a:t>
                      </a:r>
                      <a:r>
                        <a:rPr lang="ru-RU" sz="1100" b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флаеры</a:t>
                      </a:r>
                      <a:r>
                        <a:rPr lang="ru-RU" sz="11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(карточки) на каждый вид дежурства с символами, обозначающими последовательность действий детей во время дежурства</a:t>
                      </a:r>
                    </a:p>
                    <a:p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-изготовление смайликов, отражающих настроение ребенка после дежурства </a:t>
                      </a:r>
                    </a:p>
                    <a:p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-проведение серии упражнений по обучению детей работе с </a:t>
                      </a:r>
                      <a:r>
                        <a:rPr lang="ru-RU" sz="11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флаерами</a:t>
                      </a:r>
                      <a:r>
                        <a:rPr lang="ru-RU" sz="11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</a:t>
                      </a:r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 смайликами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18.03.2022-22.03.2022г.</a:t>
                      </a:r>
                    </a:p>
                    <a:p>
                      <a:pPr algn="l"/>
                      <a:endParaRPr lang="ru-RU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Воспитатель Рожкова Ю.В</a:t>
                      </a:r>
                    </a:p>
                    <a:p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Воспитатель </a:t>
                      </a:r>
                      <a:r>
                        <a:rPr lang="ru-RU" sz="11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Нугаева</a:t>
                      </a:r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Е.С</a:t>
                      </a:r>
                    </a:p>
                    <a:p>
                      <a:endParaRPr lang="ru-RU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787">
                <a:tc vMerge="1">
                  <a:txBody>
                    <a:bodyPr/>
                    <a:lstStyle/>
                    <a:p>
                      <a:endParaRPr lang="ru-RU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-Приобретение контейнера и учебного</a:t>
                      </a:r>
                      <a:r>
                        <a:rPr lang="ru-RU" sz="11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материала </a:t>
                      </a:r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организации</a:t>
                      </a:r>
                      <a:r>
                        <a:rPr lang="ru-RU" sz="11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дежурства в группе</a:t>
                      </a:r>
                      <a:endParaRPr lang="ru-RU" sz="11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22.03.2022-24.03.2022г.</a:t>
                      </a:r>
                      <a:endParaRPr lang="ru-RU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Заведующий по хоз. части </a:t>
                      </a:r>
                      <a:r>
                        <a:rPr lang="ru-RU" sz="11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Поливцева</a:t>
                      </a:r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Н.В.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704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-Сортировка персональных карточек детей, </a:t>
                      </a:r>
                      <a:r>
                        <a:rPr lang="ru-RU" sz="11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флаеров</a:t>
                      </a:r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(карточек) на каждый вид дежурства с алгоритмом последовательных действий во время дежурства, смайликов.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24.03.2022-29.03.2022</a:t>
                      </a:r>
                    </a:p>
                    <a:p>
                      <a:endParaRPr lang="ru-RU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Воспитатель Рожкова Ю.В</a:t>
                      </a:r>
                    </a:p>
                    <a:p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Воспитатель </a:t>
                      </a:r>
                      <a:r>
                        <a:rPr lang="ru-RU" sz="11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Нугаева</a:t>
                      </a:r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Е.С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7319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Совещание по защите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19.05.2022г</a:t>
                      </a:r>
                    </a:p>
                  </a:txBody>
                  <a:tcPr marL="29908" marR="29908" marT="7613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Принятие результатов и внесение поправок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Заведующий </a:t>
                      </a:r>
                      <a:r>
                        <a:rPr kumimoji="0" lang="ru-RU" sz="105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Тяпухина</a:t>
                      </a:r>
                      <a:r>
                        <a:rPr kumimoji="0" lang="ru-RU" sz="10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С.В.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Старший воспитатель Морозова О.К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Воспитатель Рожкова Ю.В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Воспитатель </a:t>
                      </a:r>
                      <a:r>
                        <a:rPr kumimoji="0" lang="ru-RU" sz="105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Нугаева</a:t>
                      </a:r>
                      <a:r>
                        <a:rPr kumimoji="0" lang="ru-RU" sz="10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Е.С. </a:t>
                      </a:r>
                    </a:p>
                  </a:txBody>
                  <a:tcPr marL="53291" marR="53291" marT="7613" marB="0"/>
                </a:tc>
              </a:tr>
              <a:tr h="67354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Закрепление результатов и 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закрытие </a:t>
                      </a:r>
                      <a:r>
                        <a:rPr lang="ru-RU" sz="11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проекта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10.06.2022-29.06.2022г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условий для организации дежурства в старшей групп ДОУ</a:t>
                      </a:r>
                    </a:p>
                  </a:txBody>
                  <a:tcPr marL="29908" marR="29908" marT="7613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Воспитатель Рожкова Ю.В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Воспитатель </a:t>
                      </a:r>
                      <a:r>
                        <a:rPr kumimoji="0" lang="ru-RU" sz="105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Нугаева</a:t>
                      </a:r>
                      <a:r>
                        <a:rPr kumimoji="0" lang="ru-RU" sz="10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Е.С. 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Заведующий </a:t>
                      </a:r>
                      <a:r>
                        <a:rPr lang="ru-RU" sz="10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Тяпухина</a:t>
                      </a: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С.В.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Старший воспитатель </a:t>
                      </a:r>
                      <a:r>
                        <a:rPr lang="ru-RU" sz="10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МорозоваО.К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291" marR="53291" marT="7613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02564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61833" y="170808"/>
            <a:ext cx="110137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ФОТООТЧЁТ</a:t>
            </a:r>
          </a:p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«Оптимизация процесса организации дежурства в старшей группе ДОУ»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020705" y="938656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ОПТИМИЗАЦИИ</a:t>
            </a:r>
            <a:endParaRPr lang="ru-RU" sz="20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8614" t="7756" r="20295" b="7059"/>
          <a:stretch/>
        </p:blipFill>
        <p:spPr>
          <a:xfrm>
            <a:off x="163774" y="2142700"/>
            <a:ext cx="4544703" cy="30632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1618" t="6654" r="2920" b="14963"/>
          <a:stretch/>
        </p:blipFill>
        <p:spPr>
          <a:xfrm>
            <a:off x="5036318" y="1398728"/>
            <a:ext cx="3534770" cy="51677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Блок-схема: узел 6"/>
          <p:cNvSpPr/>
          <p:nvPr/>
        </p:nvSpPr>
        <p:spPr>
          <a:xfrm>
            <a:off x="8796864" y="1338766"/>
            <a:ext cx="668740" cy="69475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9581317" y="1501475"/>
            <a:ext cx="24777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Дежурный по столовой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Блок-схема: узел 8"/>
          <p:cNvSpPr/>
          <p:nvPr/>
        </p:nvSpPr>
        <p:spPr>
          <a:xfrm>
            <a:off x="8783806" y="2493588"/>
            <a:ext cx="681798" cy="740931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560030" y="2679387"/>
            <a:ext cx="24990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Дежурный по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занятиям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Блок-схема: узел 10"/>
          <p:cNvSpPr/>
          <p:nvPr/>
        </p:nvSpPr>
        <p:spPr>
          <a:xfrm>
            <a:off x="8796864" y="3821374"/>
            <a:ext cx="668740" cy="736979"/>
          </a:xfrm>
          <a:prstGeom prst="flowChartConnector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9568589" y="4005197"/>
            <a:ext cx="216225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Дежурный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уголке 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62229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16467" y="-19437"/>
            <a:ext cx="188949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ДИАГРАММА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80239" y="299067"/>
            <a:ext cx="107680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«Спагетти»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перемещений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воспитанников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группе при уточнении выполнения действий во время дежурства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8504" y="932862"/>
            <a:ext cx="11485418" cy="570346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ysClr val="windowText" lastClr="00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t="37313"/>
          <a:stretch/>
        </p:blipFill>
        <p:spPr>
          <a:xfrm>
            <a:off x="3845035" y="3020290"/>
            <a:ext cx="1200710" cy="10668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Прямоугольник 7"/>
          <p:cNvSpPr/>
          <p:nvPr/>
        </p:nvSpPr>
        <p:spPr>
          <a:xfrm>
            <a:off x="6373091" y="2163615"/>
            <a:ext cx="562146" cy="10806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Стол</a:t>
            </a:r>
            <a:endParaRPr lang="ru-RU" sz="1200" b="1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0655" y="2147676"/>
            <a:ext cx="579170" cy="109127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6067" y="3784596"/>
            <a:ext cx="579170" cy="109127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0655" y="3784593"/>
            <a:ext cx="579170" cy="109127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3635" y="2147677"/>
            <a:ext cx="579170" cy="109127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42595" y="2147675"/>
            <a:ext cx="579170" cy="109127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3635" y="3784594"/>
            <a:ext cx="579170" cy="1091279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42595" y="3784593"/>
            <a:ext cx="579170" cy="1091279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25976" y="2577246"/>
            <a:ext cx="512108" cy="323116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08007" y="2556314"/>
            <a:ext cx="512108" cy="323116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06678" y="2556314"/>
            <a:ext cx="512108" cy="32311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0838" y="4151903"/>
            <a:ext cx="512108" cy="32311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5027" y="4168674"/>
            <a:ext cx="512108" cy="323116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24093" y="4151903"/>
            <a:ext cx="512108" cy="323116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12005" y="4151903"/>
            <a:ext cx="512108" cy="323116"/>
          </a:xfrm>
          <a:prstGeom prst="rect">
            <a:avLst/>
          </a:prstGeom>
        </p:spPr>
      </p:pic>
      <p:sp>
        <p:nvSpPr>
          <p:cNvPr id="35" name="Прямоугольник 34"/>
          <p:cNvSpPr/>
          <p:nvPr/>
        </p:nvSpPr>
        <p:spPr>
          <a:xfrm>
            <a:off x="3284065" y="5407094"/>
            <a:ext cx="1524000" cy="99659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" name="Рисунок 3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54362" y="5488978"/>
            <a:ext cx="1268078" cy="804742"/>
          </a:xfrm>
          <a:prstGeom prst="rect">
            <a:avLst/>
          </a:prstGeom>
        </p:spPr>
      </p:pic>
      <p:sp>
        <p:nvSpPr>
          <p:cNvPr id="41" name="Прямоугольник 40"/>
          <p:cNvSpPr/>
          <p:nvPr/>
        </p:nvSpPr>
        <p:spPr>
          <a:xfrm>
            <a:off x="5106260" y="1011324"/>
            <a:ext cx="1385454" cy="56514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2" name="Рисунок 4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69980" y="1030409"/>
            <a:ext cx="1402202" cy="573074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19757" y="1020440"/>
            <a:ext cx="1396105" cy="579170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55571" y="1121032"/>
            <a:ext cx="1268078" cy="377985"/>
          </a:xfrm>
          <a:prstGeom prst="rect">
            <a:avLst/>
          </a:prstGeom>
        </p:spPr>
      </p:pic>
      <p:pic>
        <p:nvPicPr>
          <p:cNvPr id="45" name="Рисунок 4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99157" y="1030409"/>
            <a:ext cx="2359388" cy="591363"/>
          </a:xfrm>
          <a:prstGeom prst="rect">
            <a:avLst/>
          </a:prstGeom>
        </p:spPr>
      </p:pic>
      <p:pic>
        <p:nvPicPr>
          <p:cNvPr id="93" name="Рисунок 9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20487" y="2924061"/>
            <a:ext cx="695004" cy="14265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17" name="Прямая со стрелкой 16"/>
          <p:cNvCxnSpPr/>
          <p:nvPr/>
        </p:nvCxnSpPr>
        <p:spPr>
          <a:xfrm>
            <a:off x="2715491" y="3889612"/>
            <a:ext cx="1129544" cy="0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stCxn id="93" idx="3"/>
          </p:cNvCxnSpPr>
          <p:nvPr/>
        </p:nvCxnSpPr>
        <p:spPr>
          <a:xfrm>
            <a:off x="2715491" y="3637355"/>
            <a:ext cx="1129544" cy="6597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2715491" y="3325514"/>
            <a:ext cx="1091846" cy="215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Рисунок 3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48355" y="5167647"/>
            <a:ext cx="829128" cy="1292464"/>
          </a:xfrm>
          <a:prstGeom prst="rect">
            <a:avLst/>
          </a:prstGeom>
        </p:spPr>
      </p:pic>
      <p:cxnSp>
        <p:nvCxnSpPr>
          <p:cNvPr id="66" name="Прямая со стрелкой 65"/>
          <p:cNvCxnSpPr/>
          <p:nvPr/>
        </p:nvCxnSpPr>
        <p:spPr>
          <a:xfrm flipH="1">
            <a:off x="2933900" y="3985146"/>
            <a:ext cx="911135" cy="1182501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 стрелкой 77"/>
          <p:cNvCxnSpPr/>
          <p:nvPr/>
        </p:nvCxnSpPr>
        <p:spPr>
          <a:xfrm flipH="1">
            <a:off x="3999489" y="4151903"/>
            <a:ext cx="204021" cy="1168305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 стрелкой 79"/>
          <p:cNvCxnSpPr/>
          <p:nvPr/>
        </p:nvCxnSpPr>
        <p:spPr>
          <a:xfrm flipV="1">
            <a:off x="4528251" y="1638068"/>
            <a:ext cx="1108274" cy="1285993"/>
          </a:xfrm>
          <a:prstGeom prst="straightConnector1">
            <a:avLst/>
          </a:prstGeom>
          <a:ln w="571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 стрелкой 86"/>
          <p:cNvCxnSpPr/>
          <p:nvPr/>
        </p:nvCxnSpPr>
        <p:spPr>
          <a:xfrm flipH="1">
            <a:off x="2715491" y="1621772"/>
            <a:ext cx="2921034" cy="1257658"/>
          </a:xfrm>
          <a:prstGeom prst="straightConnector1">
            <a:avLst/>
          </a:prstGeom>
          <a:ln w="571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 стрелкой 90"/>
          <p:cNvCxnSpPr/>
          <p:nvPr/>
        </p:nvCxnSpPr>
        <p:spPr>
          <a:xfrm>
            <a:off x="2740201" y="2924062"/>
            <a:ext cx="1288082" cy="23830"/>
          </a:xfrm>
          <a:prstGeom prst="straightConnector1">
            <a:avLst/>
          </a:prstGeom>
          <a:ln w="571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Прямая со стрелкой 96"/>
          <p:cNvCxnSpPr/>
          <p:nvPr/>
        </p:nvCxnSpPr>
        <p:spPr>
          <a:xfrm flipV="1">
            <a:off x="4026271" y="1627606"/>
            <a:ext cx="2035339" cy="1331984"/>
          </a:xfrm>
          <a:prstGeom prst="straightConnector1">
            <a:avLst/>
          </a:prstGeom>
          <a:ln w="571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Прямая со стрелкой 98"/>
          <p:cNvCxnSpPr/>
          <p:nvPr/>
        </p:nvCxnSpPr>
        <p:spPr>
          <a:xfrm>
            <a:off x="6059509" y="1681174"/>
            <a:ext cx="667562" cy="516011"/>
          </a:xfrm>
          <a:prstGeom prst="straightConnector1">
            <a:avLst/>
          </a:prstGeom>
          <a:ln w="571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Прямая со стрелкой 101"/>
          <p:cNvCxnSpPr/>
          <p:nvPr/>
        </p:nvCxnSpPr>
        <p:spPr>
          <a:xfrm flipH="1" flipV="1">
            <a:off x="2740201" y="4330232"/>
            <a:ext cx="237282" cy="83741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 стрелкой 103"/>
          <p:cNvCxnSpPr/>
          <p:nvPr/>
        </p:nvCxnSpPr>
        <p:spPr>
          <a:xfrm flipH="1" flipV="1">
            <a:off x="2769496" y="4168674"/>
            <a:ext cx="1221797" cy="1055605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Прямая со стрелкой 105"/>
          <p:cNvCxnSpPr/>
          <p:nvPr/>
        </p:nvCxnSpPr>
        <p:spPr>
          <a:xfrm flipV="1">
            <a:off x="2784901" y="4015192"/>
            <a:ext cx="977562" cy="80957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Прямая со стрелкой 107"/>
          <p:cNvCxnSpPr/>
          <p:nvPr/>
        </p:nvCxnSpPr>
        <p:spPr>
          <a:xfrm flipH="1">
            <a:off x="3661543" y="4046969"/>
            <a:ext cx="135515" cy="1349933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Прямая со стрелкой 109"/>
          <p:cNvCxnSpPr/>
          <p:nvPr/>
        </p:nvCxnSpPr>
        <p:spPr>
          <a:xfrm flipV="1">
            <a:off x="3735830" y="3069719"/>
            <a:ext cx="2701153" cy="2270608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Прямая со стрелкой 111"/>
          <p:cNvCxnSpPr/>
          <p:nvPr/>
        </p:nvCxnSpPr>
        <p:spPr>
          <a:xfrm>
            <a:off x="7538084" y="2900362"/>
            <a:ext cx="1045551" cy="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Прямая со стрелкой 113"/>
          <p:cNvCxnSpPr/>
          <p:nvPr/>
        </p:nvCxnSpPr>
        <p:spPr>
          <a:xfrm>
            <a:off x="8624093" y="3238954"/>
            <a:ext cx="0" cy="545639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Прямая со стрелкой 115"/>
          <p:cNvCxnSpPr/>
          <p:nvPr/>
        </p:nvCxnSpPr>
        <p:spPr>
          <a:xfrm flipH="1">
            <a:off x="7569825" y="4475019"/>
            <a:ext cx="1013810" cy="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Прямая со стрелкой 117"/>
          <p:cNvCxnSpPr/>
          <p:nvPr/>
        </p:nvCxnSpPr>
        <p:spPr>
          <a:xfrm>
            <a:off x="7569825" y="2441160"/>
            <a:ext cx="1013810" cy="0"/>
          </a:xfrm>
          <a:prstGeom prst="straightConnector1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Прямая со стрелкой 119"/>
          <p:cNvCxnSpPr>
            <a:endCxn id="15" idx="0"/>
          </p:cNvCxnSpPr>
          <p:nvPr/>
        </p:nvCxnSpPr>
        <p:spPr>
          <a:xfrm>
            <a:off x="9532180" y="3238954"/>
            <a:ext cx="0" cy="545639"/>
          </a:xfrm>
          <a:prstGeom prst="straightConnector1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Прямая со стрелкой 121"/>
          <p:cNvCxnSpPr/>
          <p:nvPr/>
        </p:nvCxnSpPr>
        <p:spPr>
          <a:xfrm flipH="1">
            <a:off x="7569825" y="4055670"/>
            <a:ext cx="101381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Прямая со стрелкой 125"/>
          <p:cNvCxnSpPr/>
          <p:nvPr/>
        </p:nvCxnSpPr>
        <p:spPr>
          <a:xfrm flipV="1">
            <a:off x="4335460" y="1431483"/>
            <a:ext cx="5436337" cy="1501483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Прямая со стрелкой 127"/>
          <p:cNvCxnSpPr/>
          <p:nvPr/>
        </p:nvCxnSpPr>
        <p:spPr>
          <a:xfrm flipH="1">
            <a:off x="9771797" y="1403919"/>
            <a:ext cx="40173" cy="1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Прямая со стрелкой 130"/>
          <p:cNvCxnSpPr/>
          <p:nvPr/>
        </p:nvCxnSpPr>
        <p:spPr>
          <a:xfrm flipH="1">
            <a:off x="2318753" y="1402557"/>
            <a:ext cx="7385137" cy="1426276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 стрелкой 132"/>
          <p:cNvCxnSpPr/>
          <p:nvPr/>
        </p:nvCxnSpPr>
        <p:spPr>
          <a:xfrm flipV="1">
            <a:off x="2453303" y="1648788"/>
            <a:ext cx="8064506" cy="1146616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Прямая со стрелкой 135"/>
          <p:cNvCxnSpPr/>
          <p:nvPr/>
        </p:nvCxnSpPr>
        <p:spPr>
          <a:xfrm>
            <a:off x="2383526" y="2768240"/>
            <a:ext cx="2047218" cy="121185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Рисунок 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686970" y="5335497"/>
            <a:ext cx="891881" cy="803247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6643135" y="5407094"/>
            <a:ext cx="45805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-Лишнее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перемещение по группе при уточнении выполнений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действий во время дежурства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632366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968093" y="125574"/>
            <a:ext cx="188949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ДИАГРАММА</a:t>
            </a:r>
            <a:endParaRPr lang="ru-RU" sz="20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23455" y="525684"/>
            <a:ext cx="11277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«Спагетти»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перемещений воспитанников по группе при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выполнении действий во время дежурства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509" y="1447995"/>
            <a:ext cx="11568546" cy="523501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0752" y="5277195"/>
            <a:ext cx="1808985" cy="119163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7237" y="5513696"/>
            <a:ext cx="1341743" cy="85149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97946" y="1460188"/>
            <a:ext cx="1396105" cy="57917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7585" y="1466284"/>
            <a:ext cx="1402202" cy="57307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70831" y="1447995"/>
            <a:ext cx="2359356" cy="591363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37936" y="1463236"/>
            <a:ext cx="1396105" cy="57917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65963" y="1633680"/>
            <a:ext cx="1268078" cy="37798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67077" y="3030044"/>
            <a:ext cx="1201016" cy="1066892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57585" y="2641298"/>
            <a:ext cx="579170" cy="1091279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41570" y="2641298"/>
            <a:ext cx="579170" cy="1091279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57585" y="4152077"/>
            <a:ext cx="579170" cy="109127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41570" y="4152077"/>
            <a:ext cx="579170" cy="1091279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258766" y="2641297"/>
            <a:ext cx="579170" cy="1091279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925161" y="2641297"/>
            <a:ext cx="579170" cy="1091279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258766" y="4096936"/>
            <a:ext cx="579170" cy="1091279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925161" y="4096936"/>
            <a:ext cx="579170" cy="1091279"/>
          </a:xfrm>
          <a:prstGeom prst="rect">
            <a:avLst/>
          </a:prstGeom>
        </p:spPr>
      </p:pic>
      <p:sp>
        <p:nvSpPr>
          <p:cNvPr id="28" name="Скругленный прямоугольник 27"/>
          <p:cNvSpPr/>
          <p:nvPr/>
        </p:nvSpPr>
        <p:spPr>
          <a:xfrm>
            <a:off x="878614" y="5188215"/>
            <a:ext cx="1018425" cy="131376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Доска задач</a:t>
            </a:r>
            <a:endParaRPr lang="ru-RU" sz="1200" b="1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30083" y="2552018"/>
            <a:ext cx="840270" cy="1724766"/>
          </a:xfrm>
          <a:prstGeom prst="rect">
            <a:avLst/>
          </a:prstGeom>
        </p:spPr>
      </p:pic>
      <p:cxnSp>
        <p:nvCxnSpPr>
          <p:cNvPr id="39" name="Прямая со стрелкой 38"/>
          <p:cNvCxnSpPr/>
          <p:nvPr/>
        </p:nvCxnSpPr>
        <p:spPr>
          <a:xfrm flipV="1">
            <a:off x="1705970" y="1633680"/>
            <a:ext cx="3691976" cy="3554535"/>
          </a:xfrm>
          <a:prstGeom prst="straightConnector1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 flipH="1">
            <a:off x="1705970" y="3944203"/>
            <a:ext cx="2061107" cy="1299153"/>
          </a:xfrm>
          <a:prstGeom prst="straightConnector1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>
            <a:off x="1530083" y="4276784"/>
            <a:ext cx="0" cy="91143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>
            <a:off x="5397946" y="1743676"/>
            <a:ext cx="1459639" cy="1286368"/>
          </a:xfrm>
          <a:prstGeom prst="straightConnector1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>
            <a:off x="8120740" y="3060731"/>
            <a:ext cx="1138026" cy="0"/>
          </a:xfrm>
          <a:prstGeom prst="straightConnector1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/>
          <p:nvPr/>
        </p:nvCxnSpPr>
        <p:spPr>
          <a:xfrm>
            <a:off x="9548351" y="3732576"/>
            <a:ext cx="0" cy="33292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 стрелкой 54"/>
          <p:cNvCxnSpPr>
            <a:stCxn id="26" idx="1"/>
          </p:cNvCxnSpPr>
          <p:nvPr/>
        </p:nvCxnSpPr>
        <p:spPr>
          <a:xfrm flipH="1" flipV="1">
            <a:off x="8120740" y="4640239"/>
            <a:ext cx="1138026" cy="233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 стрелкой 57"/>
          <p:cNvCxnSpPr/>
          <p:nvPr/>
        </p:nvCxnSpPr>
        <p:spPr>
          <a:xfrm flipH="1">
            <a:off x="1897039" y="4096936"/>
            <a:ext cx="1870038" cy="1180259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 стрелкой 60"/>
          <p:cNvCxnSpPr/>
          <p:nvPr/>
        </p:nvCxnSpPr>
        <p:spPr>
          <a:xfrm flipV="1">
            <a:off x="1897039" y="2011665"/>
            <a:ext cx="8028122" cy="3265530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/>
          <p:nvPr/>
        </p:nvCxnSpPr>
        <p:spPr>
          <a:xfrm flipH="1">
            <a:off x="1530083" y="3575713"/>
            <a:ext cx="2236994" cy="1612502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 стрелкой 65"/>
          <p:cNvCxnSpPr/>
          <p:nvPr/>
        </p:nvCxnSpPr>
        <p:spPr>
          <a:xfrm>
            <a:off x="1705970" y="5188215"/>
            <a:ext cx="1924334" cy="55141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 стрелкой 67"/>
          <p:cNvCxnSpPr/>
          <p:nvPr/>
        </p:nvCxnSpPr>
        <p:spPr>
          <a:xfrm flipV="1">
            <a:off x="3616657" y="3575713"/>
            <a:ext cx="3240928" cy="1612502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 стрелкой 69"/>
          <p:cNvCxnSpPr/>
          <p:nvPr/>
        </p:nvCxnSpPr>
        <p:spPr>
          <a:xfrm>
            <a:off x="8120740" y="3370997"/>
            <a:ext cx="1138026" cy="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 стрелкой 71"/>
          <p:cNvCxnSpPr/>
          <p:nvPr/>
        </p:nvCxnSpPr>
        <p:spPr>
          <a:xfrm>
            <a:off x="9367948" y="3701142"/>
            <a:ext cx="0" cy="36436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 стрелкой 73"/>
          <p:cNvCxnSpPr/>
          <p:nvPr/>
        </p:nvCxnSpPr>
        <p:spPr>
          <a:xfrm flipH="1">
            <a:off x="8120740" y="4276784"/>
            <a:ext cx="1138026" cy="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48286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988</TotalTime>
  <Words>855</Words>
  <Application>Microsoft Office PowerPoint</Application>
  <PresentationFormat>Широкоэкранный</PresentationFormat>
  <Paragraphs>211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Franklin Gothic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87</cp:revision>
  <cp:lastPrinted>2023-02-15T19:45:56Z</cp:lastPrinted>
  <dcterms:created xsi:type="dcterms:W3CDTF">2023-02-09T08:03:10Z</dcterms:created>
  <dcterms:modified xsi:type="dcterms:W3CDTF">2023-02-16T13:44:59Z</dcterms:modified>
</cp:coreProperties>
</file>