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74" r:id="rId11"/>
    <p:sldId id="266" r:id="rId12"/>
    <p:sldId id="271" r:id="rId13"/>
    <p:sldId id="272" r:id="rId14"/>
    <p:sldId id="273" r:id="rId15"/>
    <p:sldId id="275" r:id="rId16"/>
    <p:sldId id="276" r:id="rId17"/>
    <p:sldId id="277" r:id="rId18"/>
    <p:sldId id="278" r:id="rId19"/>
    <p:sldId id="268" r:id="rId20"/>
    <p:sldId id="27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04664"/>
            <a:ext cx="7543800" cy="2664296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+mn-lt"/>
              </a:rPr>
              <a:t>Формирование бережливого мышления детей старшего дошкольного возраста в процессе проведения музыкального мероприятия</a:t>
            </a:r>
            <a:br>
              <a:rPr lang="ru-RU" sz="2800" b="1" dirty="0" smtClean="0">
                <a:solidFill>
                  <a:schemeClr val="bg1"/>
                </a:solidFill>
                <a:latin typeface="+mn-lt"/>
              </a:rPr>
            </a:br>
            <a:r>
              <a:rPr lang="ru-RU" sz="2800" b="1" dirty="0" smtClean="0">
                <a:solidFill>
                  <a:schemeClr val="bg1"/>
                </a:solidFill>
                <a:latin typeface="+mn-lt"/>
              </a:rPr>
              <a:t>  «Праздничный концерт»</a:t>
            </a:r>
            <a:endParaRPr lang="en-US" sz="2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7944" y="4869160"/>
            <a:ext cx="4962128" cy="990600"/>
          </a:xfrm>
        </p:spPr>
        <p:txBody>
          <a:bodyPr/>
          <a:lstStyle/>
          <a:p>
            <a:r>
              <a:rPr lang="ru-RU" dirty="0" smtClean="0"/>
              <a:t>Руководитель: Морозова Ольга Константиновна</a:t>
            </a:r>
            <a:endParaRPr lang="en-US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043608" y="116632"/>
            <a:ext cx="6858000" cy="4953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t" anchorCtr="0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chemeClr val="accent1"/>
                </a:solidFill>
              </a:rPr>
              <a:t>МК ДОУ Починковский детский сад №8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4067944" y="6203911"/>
            <a:ext cx="1188132" cy="58593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2021г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778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627067"/>
            <a:ext cx="8640960" cy="61863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dirty="0"/>
              <a:t>Организационная информация.</a:t>
            </a:r>
            <a:endParaRPr lang="en-US" sz="1200" dirty="0"/>
          </a:p>
          <a:p>
            <a:r>
              <a:rPr lang="ru-RU" sz="1200" b="1" dirty="0"/>
              <a:t>Доминирующая образовательная область: </a:t>
            </a:r>
            <a:r>
              <a:rPr lang="ru-RU" sz="1200" dirty="0"/>
              <a:t>Художественно-эстетическое развитие</a:t>
            </a:r>
            <a:endParaRPr lang="en-US" sz="1200" dirty="0"/>
          </a:p>
          <a:p>
            <a:r>
              <a:rPr lang="ru-RU" sz="1200" b="1" dirty="0"/>
              <a:t>Виды деятельности детей: </a:t>
            </a:r>
            <a:r>
              <a:rPr lang="ru-RU" sz="1200" dirty="0"/>
              <a:t>Интегрированная образовательная деятельность: коммуникативная, игровая, познавательно-исследовательская, музыкально-художественная, двигательная.</a:t>
            </a:r>
            <a:endParaRPr lang="en-US" sz="1200" dirty="0"/>
          </a:p>
          <a:p>
            <a:r>
              <a:rPr lang="ru-RU" sz="1200" b="1" dirty="0"/>
              <a:t>Методическая информация.</a:t>
            </a:r>
            <a:endParaRPr lang="en-US" sz="1200" dirty="0"/>
          </a:p>
          <a:p>
            <a:r>
              <a:rPr lang="ru-RU" sz="1200" b="1" dirty="0"/>
              <a:t>Тема образовательной деятельности: </a:t>
            </a:r>
            <a:r>
              <a:rPr lang="ru-RU" sz="1200" dirty="0"/>
              <a:t>Праздничный концерт.</a:t>
            </a:r>
            <a:endParaRPr lang="en-US" sz="1200" dirty="0"/>
          </a:p>
          <a:p>
            <a:r>
              <a:rPr lang="ru-RU" sz="1200" b="1" dirty="0"/>
              <a:t>Методы и приемы реализации содержания занятия: </a:t>
            </a:r>
            <a:r>
              <a:rPr lang="ru-RU" sz="1200" i="1" dirty="0"/>
              <a:t>Наглядные: </a:t>
            </a:r>
            <a:r>
              <a:rPr lang="ru-RU" sz="1200" dirty="0"/>
              <a:t>Музыкальные инструменты(ложки, трещотка, бубен), видеоролик «Музыкальные профессии», карточки.</a:t>
            </a:r>
            <a:endParaRPr lang="en-US" sz="1200" dirty="0"/>
          </a:p>
          <a:p>
            <a:r>
              <a:rPr lang="ru-RU" sz="1200" i="1" dirty="0"/>
              <a:t>Словесные: </a:t>
            </a:r>
            <a:r>
              <a:rPr lang="ru-RU" sz="1200" dirty="0"/>
              <a:t>беседы.</a:t>
            </a:r>
            <a:endParaRPr lang="en-US" sz="1200" dirty="0"/>
          </a:p>
          <a:p>
            <a:r>
              <a:rPr lang="ru-RU" sz="1200" i="1" dirty="0"/>
              <a:t>Практические: </a:t>
            </a:r>
            <a:r>
              <a:rPr lang="ru-RU" sz="1200" dirty="0"/>
              <a:t>танец «Метель», игра «Угадай инструмент», песня «Раз, снежинка», стихи о зиме.</a:t>
            </a:r>
            <a:endParaRPr lang="en-US" sz="1200" dirty="0"/>
          </a:p>
          <a:p>
            <a:r>
              <a:rPr lang="ru-RU" sz="1200" b="1" dirty="0"/>
              <a:t>Предварительная работа: </a:t>
            </a:r>
            <a:r>
              <a:rPr lang="ru-RU" sz="1200" dirty="0"/>
              <a:t>разучивание </a:t>
            </a:r>
            <a:r>
              <a:rPr lang="ru-RU" sz="1200" dirty="0" err="1"/>
              <a:t>попевок</a:t>
            </a:r>
            <a:r>
              <a:rPr lang="ru-RU" sz="1200" dirty="0"/>
              <a:t>, разучивание танцевальных движений, разучивание стихов, создание предметно – пространственной развивающей среды.</a:t>
            </a:r>
            <a:endParaRPr lang="en-US" sz="1200" dirty="0"/>
          </a:p>
          <a:p>
            <a:r>
              <a:rPr lang="ru-RU" sz="1200" b="1" dirty="0"/>
              <a:t>Оборудование: </a:t>
            </a:r>
            <a:r>
              <a:rPr lang="ru-RU" sz="1200" dirty="0"/>
              <a:t>ПК, экран, проектор, фортепиано.</a:t>
            </a:r>
            <a:endParaRPr lang="en-US" sz="1200" dirty="0"/>
          </a:p>
          <a:p>
            <a:r>
              <a:rPr lang="ru-RU" sz="1200" b="1" dirty="0"/>
              <a:t>Возрастная группа: </a:t>
            </a:r>
            <a:r>
              <a:rPr lang="ru-RU" sz="1200" dirty="0"/>
              <a:t>старшая</a:t>
            </a:r>
            <a:endParaRPr lang="en-US" sz="1200" dirty="0"/>
          </a:p>
          <a:p>
            <a:r>
              <a:rPr lang="ru-RU" sz="1200" b="1" dirty="0"/>
              <a:t>Цель: </a:t>
            </a:r>
            <a:r>
              <a:rPr lang="ru-RU" sz="1200" dirty="0"/>
              <a:t>развитие музыкально – творческих способностей детей.</a:t>
            </a:r>
            <a:endParaRPr lang="en-US" sz="1200" dirty="0"/>
          </a:p>
          <a:p>
            <a:r>
              <a:rPr lang="ru-RU" sz="1200" b="1" dirty="0"/>
              <a:t>Задачи:</a:t>
            </a:r>
            <a:r>
              <a:rPr lang="ru-RU" sz="1200" dirty="0"/>
              <a:t> различать характер музыкального произведения, выполнять соответствующие движения;</a:t>
            </a:r>
            <a:endParaRPr lang="en-US" sz="1200" dirty="0"/>
          </a:p>
          <a:p>
            <a:r>
              <a:rPr lang="ru-RU" sz="1200" dirty="0"/>
              <a:t>ассоциировать характер музыки с образом;</a:t>
            </a:r>
            <a:endParaRPr lang="en-US" sz="1200" dirty="0"/>
          </a:p>
          <a:p>
            <a:r>
              <a:rPr lang="ru-RU" sz="1200" dirty="0"/>
              <a:t>формировать навыки игры на музыкальных инструментах;</a:t>
            </a:r>
            <a:endParaRPr lang="en-US" sz="1200" dirty="0"/>
          </a:p>
          <a:p>
            <a:r>
              <a:rPr lang="ru-RU" sz="1200" dirty="0"/>
              <a:t>формировать певческие навыки, петь слаженно, четко произнося слова;</a:t>
            </a:r>
            <a:endParaRPr lang="en-US" sz="1200" dirty="0"/>
          </a:p>
          <a:p>
            <a:r>
              <a:rPr lang="ru-RU" sz="1200" dirty="0"/>
              <a:t>развивать творческую фантазию, эмоциональную отзывчивость;</a:t>
            </a:r>
            <a:endParaRPr lang="en-US" sz="1200" dirty="0"/>
          </a:p>
          <a:p>
            <a:r>
              <a:rPr lang="ru-RU" sz="1200" dirty="0"/>
              <a:t>знакомство с первоначальными навыками игры в оркестре, приобщение детей к совместному </a:t>
            </a:r>
            <a:r>
              <a:rPr lang="ru-RU" sz="1200" dirty="0" err="1"/>
              <a:t>музицированию</a:t>
            </a:r>
            <a:r>
              <a:rPr lang="ru-RU" sz="1200" dirty="0"/>
              <a:t>;</a:t>
            </a:r>
            <a:endParaRPr lang="en-US" sz="1200" dirty="0"/>
          </a:p>
          <a:p>
            <a:r>
              <a:rPr lang="ru-RU" sz="1200" dirty="0"/>
              <a:t>развивать чувство ритма, мелкую моторику рук;</a:t>
            </a:r>
            <a:endParaRPr lang="en-US" sz="1200" dirty="0"/>
          </a:p>
          <a:p>
            <a:r>
              <a:rPr lang="ru-RU" sz="1200" dirty="0"/>
              <a:t>формирование выразительной координации движений;</a:t>
            </a:r>
            <a:endParaRPr lang="en-US" sz="1200" dirty="0"/>
          </a:p>
          <a:p>
            <a:r>
              <a:rPr lang="ru-RU" sz="1200" dirty="0"/>
              <a:t>развитие танцевально-ритмических движений;</a:t>
            </a:r>
            <a:endParaRPr lang="en-US" sz="1200" dirty="0"/>
          </a:p>
          <a:p>
            <a:r>
              <a:rPr lang="ru-RU" sz="1200" dirty="0"/>
              <a:t>развивать умение ориентироваться в пространстве;</a:t>
            </a:r>
            <a:endParaRPr lang="en-US" sz="1200" dirty="0"/>
          </a:p>
          <a:p>
            <a:r>
              <a:rPr lang="ru-RU" sz="1200" dirty="0"/>
              <a:t>воспитывать интерес к музыкальной деятельности;</a:t>
            </a:r>
            <a:endParaRPr lang="en-US" sz="1200" dirty="0"/>
          </a:p>
          <a:p>
            <a:r>
              <a:rPr lang="ru-RU" sz="1200" dirty="0"/>
              <a:t>воспитывать интерес к игре на детских музыкальных инструментах;</a:t>
            </a:r>
            <a:endParaRPr lang="en-US" sz="1200" dirty="0"/>
          </a:p>
          <a:p>
            <a:r>
              <a:rPr lang="ru-RU" sz="1200" dirty="0"/>
              <a:t>расширять представление о музыкальных профессиях.</a:t>
            </a:r>
            <a:endParaRPr lang="en-US" sz="1200" dirty="0"/>
          </a:p>
          <a:p>
            <a:r>
              <a:rPr lang="ru-RU" sz="1200" b="1" dirty="0"/>
              <a:t>Планируемый результат:</a:t>
            </a:r>
            <a:endParaRPr lang="en-US" sz="1200" dirty="0"/>
          </a:p>
          <a:p>
            <a:r>
              <a:rPr lang="ru-RU" sz="1200" dirty="0"/>
              <a:t>Дети проявляют интерес к искусству, могут определять музыкальные инструменты, умеют определять разные части музыки. Накапливают музыкальные впечатления, двигаются в игре ритмично, согласно музыке, активно взаимодействуют с педагогом и сверстниками.</a:t>
            </a:r>
            <a:endParaRPr lang="en-US" sz="1200" dirty="0"/>
          </a:p>
          <a:p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36240"/>
            <a:ext cx="806489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Конспект музыкального </a:t>
            </a:r>
            <a:r>
              <a:rPr lang="ru-RU" b="1" dirty="0" smtClean="0"/>
              <a:t>занятия</a:t>
            </a:r>
            <a:r>
              <a:rPr lang="ru-RU" dirty="0"/>
              <a:t> </a:t>
            </a:r>
            <a:r>
              <a:rPr lang="ru-RU" b="1" dirty="0" smtClean="0"/>
              <a:t>«Праздничный </a:t>
            </a:r>
            <a:r>
              <a:rPr lang="ru-RU" b="1" dirty="0"/>
              <a:t>концерт»</a:t>
            </a:r>
            <a:endParaRPr lang="en-US" dirty="0"/>
          </a:p>
          <a:p>
            <a:r>
              <a:rPr lang="ru-RU" dirty="0"/>
              <a:t>ДЛЯ ДЕТЕЙ СТАРШЕЙ </a:t>
            </a:r>
            <a:r>
              <a:rPr lang="ru-RU" dirty="0" smtClean="0"/>
              <a:t>ГРУППЫ</a:t>
            </a:r>
            <a:r>
              <a:rPr lang="ru-RU" dirty="0"/>
              <a:t> </a:t>
            </a:r>
            <a:r>
              <a:rPr lang="ru-RU" i="1" dirty="0" smtClean="0"/>
              <a:t>(</a:t>
            </a:r>
            <a:r>
              <a:rPr lang="en-US" i="1" dirty="0"/>
              <a:t>I</a:t>
            </a:r>
            <a:r>
              <a:rPr lang="ru-RU" i="1" dirty="0"/>
              <a:t>- раунд</a:t>
            </a:r>
            <a:r>
              <a:rPr lang="ru-RU" i="1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024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017963" y="-9255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занятия</a:t>
            </a:r>
            <a:endParaRPr kumimoji="0" lang="en-US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603632"/>
              </p:ext>
            </p:extLst>
          </p:nvPr>
        </p:nvGraphicFramePr>
        <p:xfrm>
          <a:off x="107504" y="524994"/>
          <a:ext cx="8856985" cy="67283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056"/>
                <a:gridCol w="1008112"/>
                <a:gridCol w="1800200"/>
                <a:gridCol w="5112568"/>
                <a:gridCol w="432049"/>
              </a:tblGrid>
              <a:tr h="246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№ </a:t>
                      </a:r>
                      <a:r>
                        <a:rPr lang="ru-RU" sz="1000" dirty="0" err="1">
                          <a:effectLst/>
                        </a:rPr>
                        <a:t>п.п</a:t>
                      </a:r>
                      <a:endParaRPr lang="en-US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9" marR="346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Структура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9" marR="346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Цель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9" marR="346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Содержание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9" marR="346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Продолжительность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9" marR="34639" marT="0" marB="0"/>
                </a:tc>
              </a:tr>
              <a:tr h="21157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I.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9" marR="346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Приветствие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9" marR="346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Принятие педагогом эмоционального настроя детей, обучение детей приемам взаимного приветствия.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(игра-приветствие «Доброе утро» способствует созданию психологической комфортности. Настраивает детей на активную работу, позитивный контакт друг с другом, дает психоэмоциональную разрядку)</a:t>
                      </a:r>
                      <a:endParaRPr lang="en-US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9" marR="346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Дети проходят в музыкально – спортивный зал под музыку, музыкальный руководитель приветствует их.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Музыкальный руководитель: Здравствуйте, ребята! Я очень рада видеть Вас здесь в музыкальном зале. Давайте поздороваемся друг с другом нашей приветственной песенкой «Доброе утро!»   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Исполняется валеологическая песенка «Доброе утро». Проходят на стульчики.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9" marR="346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9" marR="34639" marT="0" marB="0"/>
                </a:tc>
              </a:tr>
              <a:tr h="36219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1.1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9" marR="346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Рефлексия прошлого занятия, и мотивация к предстоящему занятию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9" marR="346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Мотивация к предстоящей деятельности (посредством актуализации форм и методов работы, которые понравились детям на прошлых занятиях, беседы о предстоящей деятельности)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9" marR="346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Ребята, на улице зима. Совсем скоро наступит всеми любимый праздник, когда в гости к нам приходит Елка и самый добрый дедушка на свете. Догадались. Что это за праздник?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Ответы детей (Новый год)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 Конечно, это Новый год! На этот праздник, как и на любой другой, мы очень любим получать подарки, но не менее приятно дарить подарки самим. А самый хороший подарок – это подарок, сделанный своими руками, своими силами. Ведь когда мы делаем подарок сами, мы вкладываем в него свою любовь и доброту! 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И тема нашего сегодняшнего занятия - 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«Праздничный концерт» 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(на примере Нового года, может использоваться по текущей сезонной теме)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Это подарок, который мы сможем подарить своим друзьям, близким и знакомым, а концертные номера мы запишем на видео.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Эту большую работу мы должны выполнить сегодня в течении занятия.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9" marR="346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9" marR="34639" marT="0" marB="0"/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765425" y="4699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занятия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4624"/>
            <a:ext cx="8784976" cy="42527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latinLnBrk="0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Конспект занятия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«Праздничный концерт»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735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0114366"/>
              </p:ext>
            </p:extLst>
          </p:nvPr>
        </p:nvGraphicFramePr>
        <p:xfrm>
          <a:off x="251521" y="392556"/>
          <a:ext cx="8640960" cy="61327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055"/>
                <a:gridCol w="936104"/>
                <a:gridCol w="1296144"/>
                <a:gridCol w="5904657"/>
              </a:tblGrid>
              <a:tr h="61327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1.2</a:t>
                      </a:r>
                      <a:endParaRPr lang="en-US" sz="105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6905" marR="469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Целеполагание </a:t>
                      </a:r>
                      <a:endParaRPr lang="en-US" sz="105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6905" marR="469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С помощью педагога дети формулируют цель своей деятельности или принимают цель педагога.</a:t>
                      </a:r>
                      <a:endParaRPr lang="en-US" sz="105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6905" marR="469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Что такое концерт?</a:t>
                      </a:r>
                      <a:endParaRPr lang="en-US" sz="105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Ответы детей (мероприятие, состоящее из разных номеров)</a:t>
                      </a:r>
                      <a:endParaRPr lang="en-US" sz="105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Из каких номеров может состоять концерт?</a:t>
                      </a:r>
                      <a:endParaRPr lang="en-US" sz="105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Ответы детей (пени, стихи, танцы и т.д.)</a:t>
                      </a:r>
                      <a:endParaRPr lang="en-US" sz="105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Какие номера мы сможем сделать с вами вместе, чтобы порадовать наших близких.</a:t>
                      </a:r>
                      <a:endParaRPr lang="en-US" sz="105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Ответы детей (мы можем спеть, станцевать, сыграть на музыкальных инструментах, прочитать стихи)                                                                                                                     </a:t>
                      </a:r>
                      <a:endParaRPr lang="en-US" sz="105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А что нам с вами необходимо, чтобы организовать такой концерт? </a:t>
                      </a:r>
                      <a:endParaRPr lang="en-US" sz="105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Ответы детей (знать, разучить или повторить песню, танец, стихи, игру на музыкальных инструментах)</a:t>
                      </a:r>
                      <a:endParaRPr lang="en-US" sz="105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Давайте определимся вместе, из чего будет состоять наш концерт.</a:t>
                      </a:r>
                      <a:endParaRPr lang="en-US" sz="105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Ответы детей (песня, стихи, танец, оркестр)</a:t>
                      </a:r>
                      <a:endParaRPr lang="en-US" sz="105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А чтобы концертные номера были яркими, запоминающимися, красивыми, что для этого нужно?</a:t>
                      </a:r>
                      <a:endParaRPr lang="en-US" sz="105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Ответы детей (костюмы, музыкальные инструменты, микрофоны, декорации)</a:t>
                      </a:r>
                      <a:endParaRPr lang="en-US" sz="105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Обучающая ИКТ игра «Музыкальные профессии»</a:t>
                      </a:r>
                      <a:endParaRPr lang="en-US" sz="105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Цель: познакомить и закрепить знания детей о музыкальных профессиях. </a:t>
                      </a:r>
                      <a:endParaRPr lang="en-US" sz="105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6905" marR="4690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16246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4052990"/>
              </p:ext>
            </p:extLst>
          </p:nvPr>
        </p:nvGraphicFramePr>
        <p:xfrm>
          <a:off x="251520" y="219372"/>
          <a:ext cx="8712970" cy="66386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048"/>
                <a:gridCol w="576064"/>
                <a:gridCol w="864096"/>
                <a:gridCol w="6408712"/>
                <a:gridCol w="432050"/>
              </a:tblGrid>
              <a:tr h="49509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6918" marR="269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Основное содержание</a:t>
                      </a:r>
                      <a:endParaRPr lang="en-US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6918" marR="269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Решение развивающих задач в соответствии с учебным планом</a:t>
                      </a:r>
                      <a:endParaRPr lang="en-US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6918" marR="269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Музыкальный руководитель: 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Ребята, а что делают артисты перед выступлениями и концертами?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Ответы детей (готовятся, репетируют, разучивают разный репертуар)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Я предлагаю Вам начать нашу подготовку с разучивания песни «Раз, снежинка»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Дети прослушивают, определяю характер, разучивают слова, поют.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Далее я вас приглашаю на танец «Снежинок».  Чтобы мы были похожи на настоящих снежинок, наденем накидки.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(Дети одевают накидки)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(Повторение ранее изученных движений)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Дети садятся на стульчики.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А сейчас, давайте послушаем стихи о зиме и о Новогоднем празднике!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(Дети по желанию рассказывают стихи)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Еще у нас есть корзина с музыкальными инструментами.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Проводится игра «Угадай музыкальный инструмент»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(Дети угадывают музыкальные инструменты, после чего дети самостоятельно выбирают себе инструмент)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Исполняется Оркестр под аккомпанемент музыкального руководителя.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Ребята, песню мы разучили, танец повторили, стихи повторили, поиграли на музыкальных инструментах. Сейчас нам только осталось записать на видео номера. Но времени у нас не осталось, сейчас придут другие ребята.</a:t>
                      </a:r>
                      <a:endParaRPr lang="en-US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6918" marR="269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6918" marR="26918" marT="0" marB="0"/>
                </a:tc>
              </a:tr>
              <a:tr h="16876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2.3</a:t>
                      </a:r>
                      <a:endParaRPr lang="en-US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6918" marR="269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Рефлексия занятия</a:t>
                      </a:r>
                      <a:endParaRPr lang="en-US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6918" marR="269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Создание предпосылок развития итогового самоконтроля и самооценки.</a:t>
                      </a:r>
                      <a:endParaRPr lang="en-US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6918" marR="269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Музыкальный руководитель: Молодцы, ребята! Что мы сегодня сделали для нашего концерта?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Ответы детей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Музыкальный руководитель: Получилось ли у нас с вами выполнить задачу, которая перед нами стояла? 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Дети: Рассуждения детей.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Выступить и записать концерт для наших родных и близких на видео?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Дети: Рассуждения детей.</a:t>
                      </a:r>
                      <a:endParaRPr lang="en-US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6918" marR="269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6918" marR="2691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67070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2831952"/>
              </p:ext>
            </p:extLst>
          </p:nvPr>
        </p:nvGraphicFramePr>
        <p:xfrm>
          <a:off x="827584" y="1412776"/>
          <a:ext cx="7498977" cy="28271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0613"/>
                <a:gridCol w="1191458"/>
                <a:gridCol w="1638935"/>
                <a:gridCol w="3180622"/>
                <a:gridCol w="847349"/>
              </a:tblGrid>
              <a:tr h="28271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III</a:t>
                      </a:r>
                      <a:r>
                        <a:rPr lang="ru-RU" sz="1000">
                          <a:effectLst/>
                        </a:rPr>
                        <a:t>.</a:t>
                      </a:r>
                      <a:endParaRPr lang="en-US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Заключительная часть.</a:t>
                      </a:r>
                      <a:endParaRPr lang="en-US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Ритуал прощания.</a:t>
                      </a:r>
                      <a:endParaRPr lang="en-US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Взаимный обмен эмоциями и мыслями по поводу содержания и форм деятельности на занятии.</a:t>
                      </a:r>
                      <a:endParaRPr lang="en-US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Музыкальный руководитель: На следующем занятии мы выясним, почему так получилось и нам не хватило времени, и узнаем. Как это можно исправить.</a:t>
                      </a:r>
                      <a:endParaRPr lang="en-US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Музыкальный руководитель: А сейчас мы с Вами встанем в круг, возьмемся за ручки, и скажем друг другу «До свидания», (исполнение попевки «До свидания!»)и похлопаем в ладошки До скорой встречи!</a:t>
                      </a:r>
                      <a:endParaRPr lang="en-US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Звучит музыка, дети вместе с воспитателем возвращаются в группу.</a:t>
                      </a:r>
                      <a:endParaRPr lang="en-US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51973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442401"/>
            <a:ext cx="8352928" cy="63709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dirty="0"/>
              <a:t>Фабрика процессов. Конспект музыкального занятия в соответствии с ФГОС с использованием бережливых технологий. </a:t>
            </a:r>
            <a:endParaRPr lang="en-US" sz="1200" dirty="0"/>
          </a:p>
          <a:p>
            <a:r>
              <a:rPr lang="ru-RU" sz="1200" b="1" dirty="0"/>
              <a:t>Организационная информация.</a:t>
            </a:r>
            <a:endParaRPr lang="en-US" sz="1200" dirty="0"/>
          </a:p>
          <a:p>
            <a:r>
              <a:rPr lang="ru-RU" sz="1200" b="1" dirty="0"/>
              <a:t>Доминирующая образовательная область: </a:t>
            </a:r>
            <a:r>
              <a:rPr lang="ru-RU" sz="1200" dirty="0"/>
              <a:t>Художественно-эстетическое развитие</a:t>
            </a:r>
            <a:endParaRPr lang="en-US" sz="1200" dirty="0"/>
          </a:p>
          <a:p>
            <a:r>
              <a:rPr lang="ru-RU" sz="1200" b="1" dirty="0"/>
              <a:t>Виды деятельности детей: </a:t>
            </a:r>
            <a:r>
              <a:rPr lang="ru-RU" sz="1200" dirty="0"/>
              <a:t>Интегрированная образовательная деятельность: коммуникативная, игровая, познавательно-исследовательская, музыкально-художественная, двигательная.</a:t>
            </a:r>
            <a:endParaRPr lang="en-US" sz="1200" dirty="0"/>
          </a:p>
          <a:p>
            <a:r>
              <a:rPr lang="ru-RU" sz="1200" b="1" dirty="0"/>
              <a:t>Методическая информация.</a:t>
            </a:r>
            <a:endParaRPr lang="en-US" sz="1200" dirty="0"/>
          </a:p>
          <a:p>
            <a:r>
              <a:rPr lang="ru-RU" sz="1200" b="1" dirty="0"/>
              <a:t>Тема образовательной деятельности: </a:t>
            </a:r>
            <a:r>
              <a:rPr lang="ru-RU" sz="1200" dirty="0"/>
              <a:t>Праздничный концерт.</a:t>
            </a:r>
            <a:endParaRPr lang="en-US" sz="1200" dirty="0"/>
          </a:p>
          <a:p>
            <a:r>
              <a:rPr lang="ru-RU" sz="1200" b="1" dirty="0"/>
              <a:t>Методы и приемы реализации содержания занятия: </a:t>
            </a:r>
            <a:r>
              <a:rPr lang="ru-RU" sz="1200" i="1" dirty="0"/>
              <a:t>Наглядные: </a:t>
            </a:r>
            <a:r>
              <a:rPr lang="ru-RU" sz="1200" dirty="0"/>
              <a:t>Музыкальные инструменты(ложки, трещотка, бубен), видеоролик «Музыкальные профессии», карточки.</a:t>
            </a:r>
            <a:endParaRPr lang="en-US" sz="1200" dirty="0"/>
          </a:p>
          <a:p>
            <a:r>
              <a:rPr lang="ru-RU" sz="1200" i="1" dirty="0"/>
              <a:t>Словесные: </a:t>
            </a:r>
            <a:r>
              <a:rPr lang="ru-RU" sz="1200" dirty="0"/>
              <a:t>беседы.</a:t>
            </a:r>
            <a:endParaRPr lang="en-US" sz="1200" dirty="0"/>
          </a:p>
          <a:p>
            <a:r>
              <a:rPr lang="ru-RU" sz="1200" i="1" dirty="0"/>
              <a:t>Практические: </a:t>
            </a:r>
            <a:r>
              <a:rPr lang="ru-RU" sz="1200" dirty="0"/>
              <a:t>танец «Метель», игра «Угадай инструмент», песня «Раз, снежинка», стихи о зиме.</a:t>
            </a:r>
            <a:endParaRPr lang="en-US" sz="1200" dirty="0"/>
          </a:p>
          <a:p>
            <a:r>
              <a:rPr lang="ru-RU" sz="1200" b="1" dirty="0"/>
              <a:t>Предварительная работа: </a:t>
            </a:r>
            <a:r>
              <a:rPr lang="ru-RU" sz="1200" dirty="0"/>
              <a:t>разучивание </a:t>
            </a:r>
            <a:r>
              <a:rPr lang="ru-RU" sz="1200" dirty="0" err="1"/>
              <a:t>попевок</a:t>
            </a:r>
            <a:r>
              <a:rPr lang="ru-RU" sz="1200" dirty="0"/>
              <a:t>, разучивание танцевальных движений, разучивание стихов, создание предметно – пространственной развивающей среды.</a:t>
            </a:r>
            <a:endParaRPr lang="en-US" sz="1200" dirty="0"/>
          </a:p>
          <a:p>
            <a:r>
              <a:rPr lang="ru-RU" sz="1200" b="1" dirty="0"/>
              <a:t>Оборудование: </a:t>
            </a:r>
            <a:r>
              <a:rPr lang="ru-RU" sz="1200" dirty="0"/>
              <a:t>ПК, экран, проектор, фортепиано, доска, органайзеры</a:t>
            </a:r>
            <a:endParaRPr lang="en-US" sz="1200" dirty="0"/>
          </a:p>
          <a:p>
            <a:r>
              <a:rPr lang="ru-RU" sz="1200" b="1" dirty="0"/>
              <a:t>Возрастная группа: </a:t>
            </a:r>
            <a:r>
              <a:rPr lang="ru-RU" sz="1200" dirty="0"/>
              <a:t>старшая</a:t>
            </a:r>
            <a:endParaRPr lang="en-US" sz="1200" dirty="0"/>
          </a:p>
          <a:p>
            <a:r>
              <a:rPr lang="ru-RU" sz="1200" b="1" dirty="0"/>
              <a:t>Цель: </a:t>
            </a:r>
            <a:r>
              <a:rPr lang="ru-RU" sz="1200" dirty="0"/>
              <a:t>развитие музыкально – творческих способностей детей с использованием бережливого мышления.</a:t>
            </a:r>
            <a:endParaRPr lang="en-US" sz="1200" dirty="0"/>
          </a:p>
          <a:p>
            <a:r>
              <a:rPr lang="ru-RU" sz="1200" b="1" dirty="0"/>
              <a:t>Задачи:</a:t>
            </a:r>
            <a:endParaRPr lang="en-US" sz="1200" dirty="0"/>
          </a:p>
          <a:p>
            <a:r>
              <a:rPr lang="ru-RU" sz="1200" dirty="0"/>
              <a:t>дать представления о потерях, научить выявлять виды потерь;</a:t>
            </a:r>
            <a:endParaRPr lang="en-US" sz="1200" dirty="0"/>
          </a:p>
          <a:p>
            <a:r>
              <a:rPr lang="ru-RU" sz="1200" dirty="0"/>
              <a:t> различать характер музыкального произведения, выполнять соответствующие движения;</a:t>
            </a:r>
            <a:endParaRPr lang="en-US" sz="1200" dirty="0"/>
          </a:p>
          <a:p>
            <a:r>
              <a:rPr lang="ru-RU" sz="1200" dirty="0"/>
              <a:t>ассоциировать характер музыки с образом;</a:t>
            </a:r>
            <a:endParaRPr lang="en-US" sz="1200" dirty="0"/>
          </a:p>
          <a:p>
            <a:r>
              <a:rPr lang="ru-RU" sz="1200" dirty="0"/>
              <a:t>формировать навыки игры на музыкальных инструментах;</a:t>
            </a:r>
            <a:endParaRPr lang="en-US" sz="1200" dirty="0"/>
          </a:p>
          <a:p>
            <a:r>
              <a:rPr lang="ru-RU" sz="1200" dirty="0"/>
              <a:t>формировать певческие навыки, петь слаженно, четко произнося слова;</a:t>
            </a:r>
            <a:endParaRPr lang="en-US" sz="1200" dirty="0"/>
          </a:p>
          <a:p>
            <a:r>
              <a:rPr lang="ru-RU" sz="1200" dirty="0"/>
              <a:t>развивать творческую фантазию, эмоциональную отзывчивость;</a:t>
            </a:r>
            <a:endParaRPr lang="en-US" sz="1200" dirty="0"/>
          </a:p>
          <a:p>
            <a:r>
              <a:rPr lang="ru-RU" sz="1200" dirty="0"/>
              <a:t>знакомство с первоначальными навыками игры в оркестре, приобщение детей к совместному </a:t>
            </a:r>
            <a:r>
              <a:rPr lang="ru-RU" sz="1200" dirty="0" err="1"/>
              <a:t>музицированию</a:t>
            </a:r>
            <a:r>
              <a:rPr lang="ru-RU" sz="1200" dirty="0"/>
              <a:t>;</a:t>
            </a:r>
            <a:endParaRPr lang="en-US" sz="1200" dirty="0"/>
          </a:p>
          <a:p>
            <a:r>
              <a:rPr lang="ru-RU" sz="1200" dirty="0"/>
              <a:t>развивать чувство ритма, мелкую моторику рук;</a:t>
            </a:r>
            <a:endParaRPr lang="en-US" sz="1200" dirty="0"/>
          </a:p>
          <a:p>
            <a:r>
              <a:rPr lang="ru-RU" sz="1200" dirty="0"/>
              <a:t>формирование выразительной координации движений;</a:t>
            </a:r>
            <a:endParaRPr lang="en-US" sz="1200" dirty="0"/>
          </a:p>
          <a:p>
            <a:r>
              <a:rPr lang="ru-RU" sz="1200" dirty="0"/>
              <a:t>развитие танцевально-ритмических движений;</a:t>
            </a:r>
            <a:endParaRPr lang="en-US" sz="1200" dirty="0"/>
          </a:p>
          <a:p>
            <a:r>
              <a:rPr lang="ru-RU" sz="1200" dirty="0"/>
              <a:t>развивать умение ориентироваться в пространстве;</a:t>
            </a:r>
            <a:endParaRPr lang="en-US" sz="1200" dirty="0"/>
          </a:p>
          <a:p>
            <a:r>
              <a:rPr lang="ru-RU" sz="1200" dirty="0"/>
              <a:t>воспитывать интерес к музыкальной деятельности;</a:t>
            </a:r>
            <a:endParaRPr lang="en-US" sz="1200" dirty="0"/>
          </a:p>
          <a:p>
            <a:r>
              <a:rPr lang="ru-RU" sz="1200" dirty="0"/>
              <a:t>воспитывать интерес к игре на детских музыкальных инструментах;</a:t>
            </a:r>
            <a:endParaRPr lang="en-US" sz="1200" dirty="0"/>
          </a:p>
          <a:p>
            <a:r>
              <a:rPr lang="ru-RU" sz="1200" dirty="0"/>
              <a:t>расширять представление о музыкальных профессиях.</a:t>
            </a:r>
            <a:endParaRPr lang="en-US" sz="1200" dirty="0"/>
          </a:p>
          <a:p>
            <a:r>
              <a:rPr lang="ru-RU" sz="1200" b="1" dirty="0"/>
              <a:t>Планируемый результат:</a:t>
            </a:r>
            <a:endParaRPr lang="en-US" sz="1200" dirty="0"/>
          </a:p>
          <a:p>
            <a:r>
              <a:rPr lang="ru-RU" sz="1200" dirty="0"/>
              <a:t>Дети применяют полученные знания о бережливых технологиях для развития своих музыкально – творческих способностей</a:t>
            </a:r>
            <a:r>
              <a:rPr lang="ru-RU" sz="1200" dirty="0" smtClean="0"/>
              <a:t>.</a:t>
            </a:r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96887"/>
            <a:ext cx="849694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/>
              <a:t>Конспект музыкального </a:t>
            </a:r>
            <a:r>
              <a:rPr lang="ru-RU" sz="1400" b="1" dirty="0" smtClean="0"/>
              <a:t>занятия</a:t>
            </a:r>
            <a:r>
              <a:rPr lang="ru-RU" sz="1400" dirty="0"/>
              <a:t> </a:t>
            </a:r>
            <a:r>
              <a:rPr lang="ru-RU" sz="1400" b="1" dirty="0" smtClean="0"/>
              <a:t>«Праздничный концерт»</a:t>
            </a:r>
            <a:r>
              <a:rPr lang="ru-RU" sz="1400" dirty="0"/>
              <a:t> </a:t>
            </a:r>
            <a:r>
              <a:rPr lang="ru-RU" sz="1400" dirty="0" smtClean="0"/>
              <a:t>ДЛЯ </a:t>
            </a:r>
            <a:r>
              <a:rPr lang="ru-RU" sz="1400" dirty="0"/>
              <a:t>ДЕТЕЙ СТАРШЕЙ </a:t>
            </a:r>
            <a:r>
              <a:rPr lang="ru-RU" sz="1400" dirty="0" smtClean="0"/>
              <a:t>ГРУППЫ</a:t>
            </a:r>
            <a:r>
              <a:rPr lang="ru-RU" sz="1400" dirty="0"/>
              <a:t> </a:t>
            </a:r>
            <a:r>
              <a:rPr lang="ru-RU" sz="1400" i="1" dirty="0" smtClean="0"/>
              <a:t>(</a:t>
            </a:r>
            <a:r>
              <a:rPr lang="en-US" sz="1400" i="1" dirty="0"/>
              <a:t>I</a:t>
            </a:r>
            <a:r>
              <a:rPr lang="ru-RU" sz="1400" i="1" dirty="0"/>
              <a:t>- раунд</a:t>
            </a:r>
            <a:r>
              <a:rPr lang="ru-RU" sz="1400" i="1" dirty="0" smtClean="0"/>
              <a:t>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800966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995407"/>
              </p:ext>
            </p:extLst>
          </p:nvPr>
        </p:nvGraphicFramePr>
        <p:xfrm>
          <a:off x="107504" y="404663"/>
          <a:ext cx="8928991" cy="6541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5941"/>
                <a:gridCol w="498155"/>
                <a:gridCol w="1917065"/>
                <a:gridCol w="5787791"/>
                <a:gridCol w="360039"/>
              </a:tblGrid>
              <a:tr h="2232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№ </a:t>
                      </a:r>
                      <a:r>
                        <a:rPr lang="ru-RU" sz="1000" dirty="0" err="1">
                          <a:effectLst/>
                        </a:rPr>
                        <a:t>п.п</a:t>
                      </a:r>
                      <a:endParaRPr lang="en-US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7788" marR="277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Структура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7788" marR="277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Цель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7788" marR="277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Содержание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7788" marR="277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7788" marR="27788" marT="0" marB="0"/>
                </a:tc>
              </a:tr>
              <a:tr h="2174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I.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7788" marR="277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Приветствие</a:t>
                      </a:r>
                      <a:endParaRPr lang="en-US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7788" marR="277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Принятие педагогом эмоционального настроя детей, обучение детей приемам взаимного приветствия.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(игра-приветствие «Доброе утро» способствует созданию психологической комфортности. Настраивает детей на активную работу, позитивный контакт друг с другом, дает психоэмоциональную разрядку)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7788" marR="277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Дети проходят в музыкально – спортивный зал под музыку, музыкальный руководитель приветствует их.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Музыкальный руководитель: Здравствуйте, ребята! Я очень рада видеть Вас здесь в музыкальном зале. Давайте поздороваемся друг с другом нашей приветственной песенкой «Доброе утро!»   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Исполняется </a:t>
                      </a:r>
                      <a:r>
                        <a:rPr lang="ru-RU" sz="1000" dirty="0" err="1">
                          <a:effectLst/>
                        </a:rPr>
                        <a:t>валеологическая</a:t>
                      </a:r>
                      <a:r>
                        <a:rPr lang="ru-RU" sz="1000" dirty="0">
                          <a:effectLst/>
                        </a:rPr>
                        <a:t> песенка «Доброе утро». Проходят на стульчики.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7788" marR="277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7788" marR="27788" marT="0" marB="0"/>
                </a:tc>
              </a:tr>
              <a:tr h="37952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1.1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7788" marR="277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Рефлексия прошлого занятия, и мотивация к предстоящему занятию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7788" marR="277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Мотивация к предстоящей деятельности (посредством актуализации форм и методов работы, которые понравились детям на прошлых занятиях, беседы о предстоящей деятельности)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7788" marR="277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 прошлом занятии мы не успели записать праздничный концерт, а сегодня мы выясним причины, почему мы не справились с задачей, и узнаем, как улучшить свою работу и  все успеть вовремя.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r>
                        <a:rPr lang="ru-RU" sz="1000" dirty="0" smtClean="0">
                          <a:effectLst/>
                        </a:rPr>
                        <a:t>Есть </a:t>
                      </a:r>
                      <a:r>
                        <a:rPr lang="ru-RU" sz="1000" dirty="0">
                          <a:effectLst/>
                        </a:rPr>
                        <a:t>несколько видов потерь времени, которые нам помешали справится с задачей.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Излишние запасы – это много лишних предметов, потеря времени при выборе;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Ожидание – потеря времени из-за ожидания;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Ненужная транспортировка – потери из-за уборки материалов на место хранения;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Переделка – дефект – потеря на исправление дефекта;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Лишние движения – потери из за не нужных перемещений;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Беспорядочное размещение материалов – потери из-за длительного поиска материала.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Давайте вспомним какие потери нам помешали: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«излишние запасы» (потери времени на поиск из-за избыточных запасов музыкальных инструментов, атрибутов, костюмов, раздаточного материала);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«ожидание» потери времени при раздаче и сборе инструментов, выборе костюмов;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«беспорядочное размещение материалов» потери времени на поиск атрибутов и музыкальных инструментов,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«лишние движения» потеря времени на лишние движения из-за ненужного перемещения по залу.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Ребята, чтобы улучшить процесс проведения праздничного концерта, то есть сократить время подготовки и проведения концерта, нам помогут волшебные инструменты.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Сортировка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Соблюдение порядка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Стандартизация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Визуализация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7788" marR="277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7788" marR="27788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635896" y="44624"/>
            <a:ext cx="147161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занятия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1829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4053946"/>
              </p:ext>
            </p:extLst>
          </p:nvPr>
        </p:nvGraphicFramePr>
        <p:xfrm>
          <a:off x="179512" y="188640"/>
          <a:ext cx="8856984" cy="6480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7404"/>
                <a:gridCol w="1255295"/>
                <a:gridCol w="1689088"/>
                <a:gridCol w="4391945"/>
                <a:gridCol w="973252"/>
              </a:tblGrid>
              <a:tr h="1084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1.2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3702" marR="43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Целеполагание 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3702" marR="43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С помощью педагога дети формулируют цель своей деятельности или принимают цель педагога.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3702" marR="43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Давайте применим все инструменты, чтобы убрать потери времени и улучшить результат.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3702" marR="43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3702" marR="43702" marT="0" marB="0"/>
                </a:tc>
              </a:tr>
              <a:tr h="3615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II.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3702" marR="43702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Осно</a:t>
                      </a:r>
                      <a:r>
                        <a:rPr lang="ru-RU" sz="1000">
                          <a:effectLst/>
                        </a:rPr>
                        <a:t>вная</a:t>
                      </a:r>
                      <a:r>
                        <a:rPr lang="en-US" sz="1000">
                          <a:effectLst/>
                        </a:rPr>
                        <a:t> часть: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3702" marR="437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0346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3702" marR="43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Основное содержание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3702" marR="43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Решение развивающих задач в соответствии с учебным планом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3702" marR="43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Музыкальный руководитель: 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Сегодня я пригласила на наше занятие помощников – педагогов, которые помогут нам в подготовке концерта. Они набирают себе команду, в руках у них карточка, которая указывает на вид деятельности. Каждый из вас получит карточку с определенным видом деятельности, после чего вы пройдете в свою команду. 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Команда – Чтецы (учитель-логопед)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Команда – Исполнители песен (музыкальный руководитель)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Команда – Танцоры (педагог-психолог)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Команда – Музыканты (воспитатель)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(далее дети объединяются в группы, повторяют номера. Каждый помощник, в том числе и музыкальный руководитель, находится в своей зоне, которая оборудована и оптимизирована. Детям дается определенное время на повторение и подготовку к номеру.)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Какая команда будет готова, вы должны вывесить свою карточку в порядке очередности для выступления на концерте на магнитной доске.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(дети готовятся к выступлению и показывают свои концертные номера, идет запись концерта)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3702" marR="43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3702" marR="4370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68840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0779001"/>
              </p:ext>
            </p:extLst>
          </p:nvPr>
        </p:nvGraphicFramePr>
        <p:xfrm>
          <a:off x="395536" y="548680"/>
          <a:ext cx="8113142" cy="48310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1431"/>
                <a:gridCol w="1149872"/>
                <a:gridCol w="1547232"/>
                <a:gridCol w="4023093"/>
                <a:gridCol w="891514"/>
              </a:tblGrid>
              <a:tr h="23015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2.3</a:t>
                      </a:r>
                      <a:endParaRPr lang="en-US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Рефлексия занятия</a:t>
                      </a:r>
                      <a:endParaRPr lang="en-US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Создание предпосылок развития итогового самоконтроля и самооценки.</a:t>
                      </a:r>
                      <a:endParaRPr lang="en-US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Музыкальный руководитель: Молодцы, ребята! Сегодня мы все успели.</a:t>
                      </a:r>
                      <a:endParaRPr lang="en-US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Ответы детей</a:t>
                      </a:r>
                      <a:endParaRPr lang="en-US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Музыкальный руководитель: Получилось ли у нас с вами выполнить задачу, которая перед нами стояла? Если получилось, то приклейте смайлик с улыбкой, если были трудности, приклейте грустный смайлик</a:t>
                      </a:r>
                      <a:endParaRPr lang="en-US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Дети: Рассуждения детей.</a:t>
                      </a:r>
                      <a:endParaRPr lang="en-US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5295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III</a:t>
                      </a:r>
                      <a:r>
                        <a:rPr lang="ru-RU" sz="1000">
                          <a:effectLst/>
                        </a:rPr>
                        <a:t>.</a:t>
                      </a:r>
                      <a:endParaRPr lang="en-US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Заключительная часть.</a:t>
                      </a:r>
                      <a:endParaRPr lang="en-US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Ритуал прощания.</a:t>
                      </a:r>
                      <a:endParaRPr lang="en-US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Взаимный обмен эмоциями и мыслями по поводу содержания и форм деятельности на занятии.</a:t>
                      </a:r>
                      <a:endParaRPr lang="en-US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Музыкальный руководитель: Запись с концертом мы отправим нашим близким.</a:t>
                      </a:r>
                      <a:endParaRPr lang="en-US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Музыкальный руководитель: А сейчас мы с Вами встанем в круг, возьмемся за ручки, и скажем друг другу «До свидания», (исполнение попевки «До свидания!»)и похлопаем в ладошки До скорой встречи!</a:t>
                      </a:r>
                      <a:endParaRPr lang="en-US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Звучит музыка, дети вместе с воспитателем возвращаются в группу.</a:t>
                      </a:r>
                      <a:endParaRPr lang="en-US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09265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014464" y="148680"/>
            <a:ext cx="2971056" cy="79208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ВНЕДРЕНИЕ «5С» </a:t>
            </a:r>
            <a:b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1580" y="548277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ортировка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13783" y="756102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Соблюдение порядка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5265" y="3008608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Содержание в чистоте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88702" y="3898267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тандартизация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58847" y="308875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овершенствование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73" y="940768"/>
            <a:ext cx="3491880" cy="19659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006" y="1125434"/>
            <a:ext cx="3347864" cy="18831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04" y="3484227"/>
            <a:ext cx="3244798" cy="182682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320847"/>
            <a:ext cx="3175968" cy="240430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542" y="3613343"/>
            <a:ext cx="3359561" cy="1891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659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3570818"/>
              </p:ext>
            </p:extLst>
          </p:nvPr>
        </p:nvGraphicFramePr>
        <p:xfrm>
          <a:off x="76200" y="152399"/>
          <a:ext cx="8928992" cy="5836236"/>
        </p:xfrm>
        <a:graphic>
          <a:graphicData uri="http://schemas.openxmlformats.org/drawingml/2006/table">
            <a:tbl>
              <a:tblPr firstRow="1" firstCol="1" bandRow="1"/>
              <a:tblGrid>
                <a:gridCol w="30672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105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5472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058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85800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КАРТОЧКА ПРОЕКТА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Формирование бережливого мышления детей старшего дошкольного возраста в процессе проведения музыкального мероприятия</a:t>
                      </a:r>
                      <a:br>
                        <a:rPr lang="ru-RU" sz="1200" b="1" dirty="0" smtClean="0">
                          <a:solidFill>
                            <a:schemeClr val="tx1"/>
                          </a:solidFill>
                          <a:latin typeface="+mn-lt"/>
                        </a:rPr>
                      </a:b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  «Праздничный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концерт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УТВЕРЖДАЮ</a:t>
                      </a: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2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____             </a:t>
                      </a:r>
                      <a:r>
                        <a:rPr lang="en-US" sz="1200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</a:t>
                      </a:r>
                      <a:r>
                        <a:rPr lang="ru-RU" sz="1200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Е.В.Агрикова</a:t>
                      </a:r>
                      <a:r>
                        <a:rPr lang="ru-RU" sz="1200" baseline="-25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«_______» ___________20___г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4611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ВОВЛЕЧЕННЫЕ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ЛИЦА И РАМКИ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ОБОСНОВАНИЕ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ВЫБОРА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37766">
                <a:tc gridSpan="3">
                  <a:txBody>
                    <a:bodyPr/>
                    <a:lstStyle/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Заказчики процесса — педагоги,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дети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Периметр проекта — музыкально – спортивный зал МК ДОУ Починковского детского сада №8.</a:t>
                      </a: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Владелец процесса — заведующий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Е.В.Агрикова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baseline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проекта — музыкальный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руководитель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Починковского детского сада №8 Морозова О.К., </a:t>
                      </a: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 проекта: заведующий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Е.В.Агрикова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старший воспитатель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С.В.Тяпухина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музыкальный руководитель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О.К.Морозова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 психолог Гусева М.Л.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87313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Ключевой риск </a:t>
                      </a:r>
                      <a:r>
                        <a:rPr lang="ru-RU" sz="12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kumimoji="0" lang="ru-RU" sz="12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невыполнение СанПиН по продолжительности НОД. Нарушение последующих режимных моментов. </a:t>
                      </a:r>
                      <a:endParaRPr lang="ru-RU" sz="1200" u="non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Проблемы:</a:t>
                      </a:r>
                    </a:p>
                    <a:p>
                      <a:pPr marL="261938" indent="-1746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Длительный поиск атрибутов и пособий для занятий.</a:t>
                      </a:r>
                    </a:p>
                    <a:p>
                      <a:pPr marL="261938" indent="-1746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Большие потери времени при выборе атрибутов</a:t>
                      </a:r>
                      <a:r>
                        <a:rPr lang="ru-RU" sz="1200" u="non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</a:t>
                      </a:r>
                      <a:r>
                        <a:rPr lang="ru-RU" sz="12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пособий педагогом и детьми</a:t>
                      </a:r>
                      <a:r>
                        <a:rPr lang="ru-RU" sz="1200" u="non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занятий</a:t>
                      </a:r>
                      <a:r>
                        <a:rPr lang="ru-RU" sz="1200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261938" indent="-1746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Лишние перемещения.</a:t>
                      </a:r>
                    </a:p>
                    <a:p>
                      <a:pPr marL="261938" indent="-1746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Потеря времени в момент уборки.</a:t>
                      </a:r>
                    </a:p>
                    <a:p>
                      <a:pPr marL="261938" indent="-17462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u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Нерациональное размещение атрибутов и пособий в зоне их хранения.</a:t>
                      </a:r>
                    </a:p>
                    <a:p>
                      <a:pPr marL="261938" indent="-1746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u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Ошибки при возврате на свои места 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атрибутов и пособий.</a:t>
                      </a:r>
                      <a:endParaRPr lang="ru-RU" sz="1200" b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4983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ЦЕЛИ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ПЛАНОВЫЙ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ЭФФЕКТ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КЛЮЧЕВЫЕ СОБЫТИЯ ПРОЕКТА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1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цели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Текущий показатель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 показатель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257175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Старт проекта — 15.09.2021г.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Диагностика и определение целевого состояния — 15.09.- 21.09.2021: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разработка карты текущего состояния — 22.09.- 23.09.2021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разработка карты  целевого состояния — 25.09.- 30.0.92021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улучшений —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01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.10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30.11.2021.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совещание по защите подходов внедрения —   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2.12.2021.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Закрепление результата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закрытие проекта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-3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.12.21 - 15.12.2021.</a:t>
                      </a:r>
                    </a:p>
                    <a:p>
                      <a:pPr marL="257175" indent="-169863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завершающее совещание 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- 16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.12.2021.</a:t>
                      </a:r>
                      <a:endParaRPr lang="ru-RU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71975">
                <a:tc>
                  <a:txBody>
                    <a:bodyPr/>
                    <a:lstStyle/>
                    <a:p>
                      <a:pPr marL="261938" indent="-174625" algn="just">
                        <a:buAutoNum type="arabicPeriod"/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времени на подготовку атрибутов и пособий к 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занятию</a:t>
                      </a:r>
                      <a:r>
                        <a:rPr lang="ru-RU" sz="1200" u="sng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marL="261938" indent="-174625" algn="just">
                        <a:buAutoNum type="arabicPeriod"/>
                      </a:pP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времени на репетицию музыкального номера.</a:t>
                      </a:r>
                    </a:p>
                    <a:p>
                      <a:pPr marL="261938" indent="-174625" algn="just">
                        <a:buAutoNum type="arabicPeriod"/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количества перемещений при поиске атрибутов и пособий к занятию и сокращение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времени на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их уборку.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b="0" u="none" kern="1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мин</a:t>
                      </a:r>
                    </a:p>
                    <a:p>
                      <a:pPr algn="ctr"/>
                      <a:endParaRPr lang="ru-RU" sz="12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2мин</a:t>
                      </a:r>
                    </a:p>
                    <a:p>
                      <a:pPr algn="ctr"/>
                      <a:endParaRPr lang="ru-RU" sz="12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2мин</a:t>
                      </a: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30473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411760" y="98443"/>
            <a:ext cx="4608512" cy="90873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latinLnBrk="0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ВИЗУАЛИЗАЦИЯ системы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хранения</a:t>
            </a:r>
            <a:endParaRPr lang="ru-RU" sz="2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spcAft>
                <a:spcPct val="0"/>
              </a:spcAft>
            </a:pP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 помощью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фотографий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84784"/>
            <a:ext cx="5264966" cy="39857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148096"/>
            <a:ext cx="2618598" cy="465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557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Скругленный прямоугольник 26"/>
          <p:cNvSpPr/>
          <p:nvPr/>
        </p:nvSpPr>
        <p:spPr>
          <a:xfrm>
            <a:off x="2411759" y="1916832"/>
            <a:ext cx="5184577" cy="32403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36171" y="129152"/>
            <a:ext cx="8928992" cy="1368152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КАРТА ТЕКУЩЕГО СОСТОЯНИЯ ПРОЦЕССА </a:t>
            </a:r>
            <a:b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Формирование бережливого мышления детей старшего дошкольного возраста в процессе проведения музыкального мероприятия</a:t>
            </a:r>
            <a:b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</a:b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 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«Праздничный концерт»</a:t>
            </a:r>
            <a:endParaRPr lang="ru-RU" sz="1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1311" y="1560755"/>
            <a:ext cx="8856984" cy="4320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08179" y="2527698"/>
            <a:ext cx="949760" cy="10340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80286" y="2440429"/>
            <a:ext cx="1138471" cy="116489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20528" y="2527698"/>
            <a:ext cx="962964" cy="101237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654969" y="2516101"/>
            <a:ext cx="904343" cy="10355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57577" y="2574292"/>
            <a:ext cx="918863" cy="101237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890886" y="2880122"/>
            <a:ext cx="860175" cy="12413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78258" y="3722289"/>
            <a:ext cx="1066463" cy="92558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15643" y="3657791"/>
            <a:ext cx="967849" cy="106735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612888" y="3665916"/>
            <a:ext cx="900100" cy="10592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704199" y="3645024"/>
            <a:ext cx="1008112" cy="10801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944067" y="2854626"/>
            <a:ext cx="1104228" cy="14384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944067" y="2912141"/>
            <a:ext cx="11356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Уборка атрибутов после занятия педагогом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4704199" y="3815752"/>
            <a:ext cx="9903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Репетиция 3го номера</a:t>
            </a:r>
            <a:endParaRPr lang="en-US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3591889" y="3831949"/>
            <a:ext cx="9903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Репетиция 2го номера</a:t>
            </a:r>
            <a:endParaRPr lang="en-US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2462773" y="3822134"/>
            <a:ext cx="9903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Репетиция 1го номера</a:t>
            </a:r>
            <a:endParaRPr 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1254323" y="3990004"/>
            <a:ext cx="9903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Дети</a:t>
            </a:r>
            <a:endParaRPr lang="en-US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2504368" y="2656498"/>
            <a:ext cx="9903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Раздача атрибутов, репетиция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3629405" y="2645822"/>
            <a:ext cx="9903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Раздача атрибутов, репетиция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4733221" y="2688665"/>
            <a:ext cx="9903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Раздача атрибутов, репетиция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187860" y="2810386"/>
            <a:ext cx="9903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Педагог</a:t>
            </a:r>
            <a:endParaRPr lang="en-US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1183127" y="2609636"/>
            <a:ext cx="11356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подготовка атрибутов для занятия</a:t>
            </a:r>
            <a:endParaRPr lang="en-US" sz="1400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462773" y="1772817"/>
            <a:ext cx="4858201" cy="3168352"/>
          </a:xfrm>
          <a:prstGeom prst="round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4248961" y="1685999"/>
            <a:ext cx="2196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З</a:t>
            </a:r>
            <a:r>
              <a:rPr lang="ru-RU" sz="2400" b="1" dirty="0" smtClean="0">
                <a:solidFill>
                  <a:schemeClr val="bg1"/>
                </a:solidFill>
              </a:rPr>
              <a:t>анятие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30" name="Стрелка вправо 29"/>
          <p:cNvSpPr/>
          <p:nvPr/>
        </p:nvSpPr>
        <p:spPr>
          <a:xfrm>
            <a:off x="1041765" y="2887331"/>
            <a:ext cx="282723" cy="2308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Стрелка вправо 30"/>
          <p:cNvSpPr/>
          <p:nvPr/>
        </p:nvSpPr>
        <p:spPr>
          <a:xfrm>
            <a:off x="2238327" y="2924944"/>
            <a:ext cx="282723" cy="247687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Стрелка вправо 31"/>
          <p:cNvSpPr/>
          <p:nvPr/>
        </p:nvSpPr>
        <p:spPr>
          <a:xfrm>
            <a:off x="3411569" y="2933831"/>
            <a:ext cx="282723" cy="221776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Стрелка вправо 32"/>
          <p:cNvSpPr/>
          <p:nvPr/>
        </p:nvSpPr>
        <p:spPr>
          <a:xfrm>
            <a:off x="4512988" y="2910414"/>
            <a:ext cx="282723" cy="2308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Стрелка вправо 33"/>
          <p:cNvSpPr/>
          <p:nvPr/>
        </p:nvSpPr>
        <p:spPr>
          <a:xfrm>
            <a:off x="5619359" y="3025830"/>
            <a:ext cx="282723" cy="2308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Стрелка вправо 34"/>
          <p:cNvSpPr/>
          <p:nvPr/>
        </p:nvSpPr>
        <p:spPr>
          <a:xfrm>
            <a:off x="7744744" y="3397273"/>
            <a:ext cx="282723" cy="2308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Стрелка вправо 35"/>
          <p:cNvSpPr/>
          <p:nvPr/>
        </p:nvSpPr>
        <p:spPr>
          <a:xfrm>
            <a:off x="2183751" y="4035718"/>
            <a:ext cx="282723" cy="2308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Стрелка вправо 36"/>
          <p:cNvSpPr/>
          <p:nvPr/>
        </p:nvSpPr>
        <p:spPr>
          <a:xfrm>
            <a:off x="3411568" y="4085865"/>
            <a:ext cx="282723" cy="2308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Стрелка вправо 37"/>
          <p:cNvSpPr/>
          <p:nvPr/>
        </p:nvSpPr>
        <p:spPr>
          <a:xfrm>
            <a:off x="4474854" y="4085865"/>
            <a:ext cx="282723" cy="2308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Стрелка вправо 38"/>
          <p:cNvSpPr/>
          <p:nvPr/>
        </p:nvSpPr>
        <p:spPr>
          <a:xfrm>
            <a:off x="5622605" y="3990726"/>
            <a:ext cx="282723" cy="2308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Пятно 2 39"/>
          <p:cNvSpPr/>
          <p:nvPr/>
        </p:nvSpPr>
        <p:spPr>
          <a:xfrm>
            <a:off x="1227052" y="1561410"/>
            <a:ext cx="697057" cy="754430"/>
          </a:xfrm>
          <a:prstGeom prst="irregularSeal2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Пятно 2 40"/>
          <p:cNvSpPr/>
          <p:nvPr/>
        </p:nvSpPr>
        <p:spPr>
          <a:xfrm>
            <a:off x="4902526" y="2001956"/>
            <a:ext cx="697057" cy="754430"/>
          </a:xfrm>
          <a:prstGeom prst="irregularSeal2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Пятно 2 41"/>
          <p:cNvSpPr/>
          <p:nvPr/>
        </p:nvSpPr>
        <p:spPr>
          <a:xfrm>
            <a:off x="1896192" y="1937499"/>
            <a:ext cx="697057" cy="754430"/>
          </a:xfrm>
          <a:prstGeom prst="irregularSeal2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Пятно 2 42"/>
          <p:cNvSpPr/>
          <p:nvPr/>
        </p:nvSpPr>
        <p:spPr>
          <a:xfrm>
            <a:off x="2486437" y="1860016"/>
            <a:ext cx="697057" cy="754430"/>
          </a:xfrm>
          <a:prstGeom prst="irregularSeal2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Пятно 2 43"/>
          <p:cNvSpPr/>
          <p:nvPr/>
        </p:nvSpPr>
        <p:spPr>
          <a:xfrm>
            <a:off x="3054346" y="1869731"/>
            <a:ext cx="697057" cy="754430"/>
          </a:xfrm>
          <a:prstGeom prst="irregularSeal2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Пятно 2 44"/>
          <p:cNvSpPr/>
          <p:nvPr/>
        </p:nvSpPr>
        <p:spPr>
          <a:xfrm>
            <a:off x="3694292" y="1838086"/>
            <a:ext cx="697057" cy="754430"/>
          </a:xfrm>
          <a:prstGeom prst="irregularSeal2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Пятно 2 45"/>
          <p:cNvSpPr/>
          <p:nvPr/>
        </p:nvSpPr>
        <p:spPr>
          <a:xfrm>
            <a:off x="4228506" y="2078314"/>
            <a:ext cx="697057" cy="754430"/>
          </a:xfrm>
          <a:prstGeom prst="irregularSeal2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Пятно 2 46"/>
          <p:cNvSpPr/>
          <p:nvPr/>
        </p:nvSpPr>
        <p:spPr>
          <a:xfrm>
            <a:off x="1362960" y="2001956"/>
            <a:ext cx="697057" cy="754430"/>
          </a:xfrm>
          <a:prstGeom prst="irregularSeal2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Пятно 2 47"/>
          <p:cNvSpPr/>
          <p:nvPr/>
        </p:nvSpPr>
        <p:spPr>
          <a:xfrm>
            <a:off x="5529521" y="2078068"/>
            <a:ext cx="697057" cy="754430"/>
          </a:xfrm>
          <a:prstGeom prst="irregularSeal2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Пятно 2 48"/>
          <p:cNvSpPr/>
          <p:nvPr/>
        </p:nvSpPr>
        <p:spPr>
          <a:xfrm>
            <a:off x="7068647" y="2294357"/>
            <a:ext cx="697057" cy="754430"/>
          </a:xfrm>
          <a:prstGeom prst="irregularSeal2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Пятно 2 49"/>
          <p:cNvSpPr/>
          <p:nvPr/>
        </p:nvSpPr>
        <p:spPr>
          <a:xfrm>
            <a:off x="7712226" y="2233780"/>
            <a:ext cx="697057" cy="754430"/>
          </a:xfrm>
          <a:prstGeom prst="irregularSeal2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Пятно 2 50"/>
          <p:cNvSpPr/>
          <p:nvPr/>
        </p:nvSpPr>
        <p:spPr>
          <a:xfrm>
            <a:off x="8376927" y="2232421"/>
            <a:ext cx="697057" cy="754430"/>
          </a:xfrm>
          <a:prstGeom prst="irregularSeal2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Пятно 2 51"/>
          <p:cNvSpPr/>
          <p:nvPr/>
        </p:nvSpPr>
        <p:spPr>
          <a:xfrm>
            <a:off x="1789380" y="1497304"/>
            <a:ext cx="697057" cy="754430"/>
          </a:xfrm>
          <a:prstGeom prst="irregularSeal2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1544786" y="2152781"/>
            <a:ext cx="28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2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100449" y="2084063"/>
            <a:ext cx="28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5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419056" y="1707792"/>
            <a:ext cx="28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7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956178" y="1643686"/>
            <a:ext cx="28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3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136134" y="2314896"/>
            <a:ext cx="28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1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690694" y="2037747"/>
            <a:ext cx="28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3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258603" y="2001956"/>
            <a:ext cx="28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4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857526" y="2002948"/>
            <a:ext cx="28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5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427475" y="2251734"/>
            <a:ext cx="28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3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105296" y="2163610"/>
            <a:ext cx="28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4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723619" y="2262563"/>
            <a:ext cx="28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5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7231866" y="2449883"/>
            <a:ext cx="28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5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916483" y="2425666"/>
            <a:ext cx="28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6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8563237" y="2392913"/>
            <a:ext cx="28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7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300520" y="4941170"/>
            <a:ext cx="8424936" cy="180019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/>
          <p:cNvSpPr txBox="1"/>
          <p:nvPr/>
        </p:nvSpPr>
        <p:spPr>
          <a:xfrm>
            <a:off x="523726" y="4925486"/>
            <a:ext cx="724468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1-не рациональное размещение атрибутов и пособий;</a:t>
            </a:r>
          </a:p>
          <a:p>
            <a:r>
              <a:rPr lang="ru-RU" sz="1400" dirty="0" smtClean="0"/>
              <a:t>2-излишние запасы;</a:t>
            </a:r>
          </a:p>
          <a:p>
            <a:r>
              <a:rPr lang="ru-RU" sz="1400" dirty="0" smtClean="0"/>
              <a:t>3-большое количество перемещений;</a:t>
            </a:r>
          </a:p>
          <a:p>
            <a:r>
              <a:rPr lang="ru-RU" sz="1400" dirty="0" smtClean="0"/>
              <a:t>4-потери времени при раздаче атрибутов и пособий;</a:t>
            </a:r>
          </a:p>
          <a:p>
            <a:r>
              <a:rPr lang="ru-RU" sz="1400" dirty="0" smtClean="0"/>
              <a:t>5-лишние перемещения;</a:t>
            </a:r>
          </a:p>
          <a:p>
            <a:r>
              <a:rPr lang="ru-RU" sz="1400" dirty="0" smtClean="0"/>
              <a:t>6-потеря времени на уборку атрибутов и материалов;</a:t>
            </a:r>
          </a:p>
          <a:p>
            <a:r>
              <a:rPr lang="ru-RU" sz="1400" dirty="0" smtClean="0"/>
              <a:t>7-ошибки </a:t>
            </a:r>
            <a:r>
              <a:rPr lang="ru-RU" sz="1400" dirty="0" smtClean="0"/>
              <a:t>при возврате на места хранения.</a:t>
            </a:r>
            <a:endParaRPr lang="en-US" sz="1400" dirty="0"/>
          </a:p>
        </p:txBody>
      </p:sp>
      <p:sp>
        <p:nvSpPr>
          <p:cNvPr id="74" name="Пятно 2 73"/>
          <p:cNvSpPr/>
          <p:nvPr/>
        </p:nvSpPr>
        <p:spPr>
          <a:xfrm>
            <a:off x="665903" y="1915231"/>
            <a:ext cx="697057" cy="754430"/>
          </a:xfrm>
          <a:prstGeom prst="irregularSeal2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847593" y="2085007"/>
            <a:ext cx="28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1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97790" y="3015154"/>
            <a:ext cx="994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Съемка мероприятия на видеокамеру</a:t>
            </a:r>
            <a:endParaRPr lang="en-US" sz="1200" dirty="0"/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5890523" y="3720995"/>
            <a:ext cx="824137" cy="92688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5878353" y="2667971"/>
            <a:ext cx="907367" cy="9277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TextBox 76"/>
          <p:cNvSpPr txBox="1"/>
          <p:nvPr/>
        </p:nvSpPr>
        <p:spPr>
          <a:xfrm>
            <a:off x="5807392" y="3826197"/>
            <a:ext cx="9903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Репетиция </a:t>
            </a:r>
            <a:r>
              <a:rPr lang="ru-RU" sz="1400" dirty="0" smtClean="0"/>
              <a:t>4го </a:t>
            </a:r>
            <a:r>
              <a:rPr lang="ru-RU" sz="1400" dirty="0" smtClean="0"/>
              <a:t>номера</a:t>
            </a:r>
            <a:endParaRPr lang="en-US" sz="1400" dirty="0"/>
          </a:p>
        </p:txBody>
      </p:sp>
      <p:sp>
        <p:nvSpPr>
          <p:cNvPr id="78" name="TextBox 77"/>
          <p:cNvSpPr txBox="1"/>
          <p:nvPr/>
        </p:nvSpPr>
        <p:spPr>
          <a:xfrm>
            <a:off x="5876019" y="2798242"/>
            <a:ext cx="9903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Раздача атрибутов, репетиция</a:t>
            </a:r>
            <a:endParaRPr lang="en-US" sz="1400" dirty="0"/>
          </a:p>
        </p:txBody>
      </p:sp>
      <p:sp>
        <p:nvSpPr>
          <p:cNvPr id="79" name="Стрелка вправо 78"/>
          <p:cNvSpPr/>
          <p:nvPr/>
        </p:nvSpPr>
        <p:spPr>
          <a:xfrm>
            <a:off x="6701949" y="2935492"/>
            <a:ext cx="282723" cy="2308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Стрелка вправо 79"/>
          <p:cNvSpPr/>
          <p:nvPr/>
        </p:nvSpPr>
        <p:spPr>
          <a:xfrm>
            <a:off x="6644358" y="3759894"/>
            <a:ext cx="282723" cy="2308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143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99592" y="116632"/>
            <a:ext cx="7488832" cy="43204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комплекса мероприятий по устранению проблем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951540"/>
              </p:ext>
            </p:extLst>
          </p:nvPr>
        </p:nvGraphicFramePr>
        <p:xfrm>
          <a:off x="21637" y="620688"/>
          <a:ext cx="9144000" cy="55155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0898"/>
                <a:gridCol w="2900983"/>
                <a:gridCol w="3168352"/>
                <a:gridCol w="2483767"/>
              </a:tblGrid>
              <a:tr h="5270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</a:t>
                      </a:r>
                      <a:r>
                        <a:rPr lang="ru-RU" sz="1400" dirty="0" err="1">
                          <a:effectLst/>
                        </a:rPr>
                        <a:t>п.п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Проблема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Коренная причина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Способ решения проблемы (устранения коренной причины)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</a:tr>
              <a:tr h="7760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Не рациональное размещение атрибутов и пособий</a:t>
                      </a:r>
                      <a:r>
                        <a:rPr lang="ru-RU" sz="1200" baseline="0" dirty="0" smtClean="0">
                          <a:effectLst/>
                        </a:rPr>
                        <a:t> в местах их хранения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Нет стандарта размещения </a:t>
                      </a:r>
                      <a:r>
                        <a:rPr lang="ru-RU" sz="1200" u="none" dirty="0" smtClean="0">
                          <a:effectLst/>
                        </a:rPr>
                        <a:t>атрибутов и пособий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Составление </a:t>
                      </a:r>
                      <a:r>
                        <a:rPr lang="ru-RU" sz="1200" dirty="0" smtClean="0">
                          <a:effectLst/>
                        </a:rPr>
                        <a:t>стандарта хранения атрибутов и пособий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</a:tr>
              <a:tr h="790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Излишние запасы атрибутов и пособий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Нет стандарта </a:t>
                      </a:r>
                      <a:r>
                        <a:rPr lang="ru-RU" sz="1200" dirty="0" smtClean="0">
                          <a:effectLst/>
                        </a:rPr>
                        <a:t>хранения атрибутов и пособий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Внедрение системы 5С в центре для самостоятельной деятельности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</a:tr>
              <a:tr h="790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Большое</a:t>
                      </a:r>
                      <a:r>
                        <a:rPr lang="ru-RU" sz="12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количество перемещений для подготовки атрибутов и пособий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Нет стандарта хранения атрибутов и пособий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90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Потери времени на раздачу атрибутов и пособий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Нет стандарта хранения атрибутов и пособий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90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Лишние перемещения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Нет стандарта хранения атрибутов и пособий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36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Потери времени на уборку атрибутов и пособий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Нет стандарта хранения атрибутов и пособий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/>
                </a:tc>
              </a:tr>
              <a:tr h="3436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Ошибки при возврате на места атрибутов и пособий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Нет стандарта хранения атрибутов и пособий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1773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09600" y="76200"/>
            <a:ext cx="7924800" cy="162460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целевого состояния процесса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Формирование бережливого мышления детей старшего дошкольного возраста в процессе проведения музыкального мероприятия</a:t>
            </a:r>
            <a:b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</a:b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 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«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Праздничный концерт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»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51520" y="1700808"/>
            <a:ext cx="8640960" cy="43204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3131840" y="1984715"/>
            <a:ext cx="1080120" cy="7200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3131840" y="2928257"/>
            <a:ext cx="1080120" cy="70102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3131840" y="3755369"/>
            <a:ext cx="1080120" cy="68951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3131840" y="4649553"/>
            <a:ext cx="1080120" cy="7200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Педагог </a:t>
            </a:r>
            <a:endParaRPr lang="en-US" dirty="0"/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1259632" y="2897493"/>
            <a:ext cx="1296144" cy="148681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4932040" y="1983904"/>
            <a:ext cx="936104" cy="7200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4932040" y="2897493"/>
            <a:ext cx="936104" cy="7200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4947421" y="3724807"/>
            <a:ext cx="936104" cy="7200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4967570" y="4647998"/>
            <a:ext cx="936104" cy="7200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6084168" y="2825485"/>
            <a:ext cx="1152128" cy="158417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7598296" y="2840698"/>
            <a:ext cx="1078160" cy="15537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TextBox 74"/>
          <p:cNvSpPr txBox="1"/>
          <p:nvPr/>
        </p:nvSpPr>
        <p:spPr>
          <a:xfrm>
            <a:off x="1079612" y="2967559"/>
            <a:ext cx="16561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Подготовка музыкальным руководителем мест для репетиции</a:t>
            </a:r>
            <a:endParaRPr lang="en-US" sz="1600" dirty="0"/>
          </a:p>
        </p:txBody>
      </p:sp>
      <p:sp>
        <p:nvSpPr>
          <p:cNvPr id="76" name="TextBox 75"/>
          <p:cNvSpPr txBox="1"/>
          <p:nvPr/>
        </p:nvSpPr>
        <p:spPr>
          <a:xfrm>
            <a:off x="3100941" y="2114273"/>
            <a:ext cx="111101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Музыкальный руководитель</a:t>
            </a:r>
            <a:r>
              <a:rPr lang="ru-RU" sz="1400" dirty="0" smtClean="0"/>
              <a:t> </a:t>
            </a:r>
            <a:endParaRPr lang="en-US" sz="1400" dirty="0"/>
          </a:p>
        </p:txBody>
      </p:sp>
      <p:sp>
        <p:nvSpPr>
          <p:cNvPr id="77" name="TextBox 76"/>
          <p:cNvSpPr txBox="1"/>
          <p:nvPr/>
        </p:nvSpPr>
        <p:spPr>
          <a:xfrm>
            <a:off x="3275856" y="3103644"/>
            <a:ext cx="11110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Воспитатель</a:t>
            </a:r>
            <a:r>
              <a:rPr lang="ru-RU" sz="1400" dirty="0" smtClean="0"/>
              <a:t> </a:t>
            </a:r>
            <a:endParaRPr lang="en-US" sz="1400" dirty="0"/>
          </a:p>
        </p:txBody>
      </p:sp>
      <p:sp>
        <p:nvSpPr>
          <p:cNvPr id="78" name="TextBox 77"/>
          <p:cNvSpPr txBox="1"/>
          <p:nvPr/>
        </p:nvSpPr>
        <p:spPr>
          <a:xfrm>
            <a:off x="3275855" y="3861048"/>
            <a:ext cx="111101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Учитель - логопед</a:t>
            </a:r>
            <a:r>
              <a:rPr lang="ru-RU" sz="1400" dirty="0" smtClean="0"/>
              <a:t> </a:t>
            </a:r>
            <a:endParaRPr lang="en-US" sz="1400" dirty="0"/>
          </a:p>
        </p:txBody>
      </p:sp>
      <p:sp>
        <p:nvSpPr>
          <p:cNvPr id="79" name="TextBox 78"/>
          <p:cNvSpPr txBox="1"/>
          <p:nvPr/>
        </p:nvSpPr>
        <p:spPr>
          <a:xfrm>
            <a:off x="3275854" y="4752418"/>
            <a:ext cx="111101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Педагог - психолог</a:t>
            </a:r>
            <a:r>
              <a:rPr lang="ru-RU" sz="1400" dirty="0" smtClean="0"/>
              <a:t> </a:t>
            </a:r>
            <a:endParaRPr lang="en-US" sz="1400" dirty="0"/>
          </a:p>
        </p:txBody>
      </p:sp>
      <p:sp>
        <p:nvSpPr>
          <p:cNvPr id="80" name="TextBox 79"/>
          <p:cNvSpPr txBox="1"/>
          <p:nvPr/>
        </p:nvSpPr>
        <p:spPr>
          <a:xfrm>
            <a:off x="4880112" y="4771066"/>
            <a:ext cx="111101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Репетиция 4го номера</a:t>
            </a:r>
            <a:r>
              <a:rPr lang="ru-RU" sz="1400" dirty="0" smtClean="0"/>
              <a:t> </a:t>
            </a:r>
            <a:endParaRPr lang="en-US" sz="1400" dirty="0"/>
          </a:p>
        </p:txBody>
      </p:sp>
      <p:sp>
        <p:nvSpPr>
          <p:cNvPr id="81" name="TextBox 80"/>
          <p:cNvSpPr txBox="1"/>
          <p:nvPr/>
        </p:nvSpPr>
        <p:spPr>
          <a:xfrm>
            <a:off x="4843802" y="3040240"/>
            <a:ext cx="111101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Репетиция 2го номера</a:t>
            </a:r>
            <a:r>
              <a:rPr lang="ru-RU" sz="1400" dirty="0" smtClean="0"/>
              <a:t> </a:t>
            </a:r>
            <a:endParaRPr lang="en-US" sz="1400" dirty="0"/>
          </a:p>
        </p:txBody>
      </p:sp>
      <p:sp>
        <p:nvSpPr>
          <p:cNvPr id="82" name="TextBox 81"/>
          <p:cNvSpPr txBox="1"/>
          <p:nvPr/>
        </p:nvSpPr>
        <p:spPr>
          <a:xfrm>
            <a:off x="4843801" y="3829304"/>
            <a:ext cx="111101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Репетиция 3го номера</a:t>
            </a:r>
            <a:r>
              <a:rPr lang="ru-RU" sz="1400" dirty="0" smtClean="0"/>
              <a:t> </a:t>
            </a:r>
            <a:endParaRPr lang="en-US" sz="1400" dirty="0"/>
          </a:p>
        </p:txBody>
      </p:sp>
      <p:sp>
        <p:nvSpPr>
          <p:cNvPr id="83" name="TextBox 82"/>
          <p:cNvSpPr txBox="1"/>
          <p:nvPr/>
        </p:nvSpPr>
        <p:spPr>
          <a:xfrm>
            <a:off x="4845697" y="2114273"/>
            <a:ext cx="111101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Репетиция 1го номера</a:t>
            </a:r>
            <a:r>
              <a:rPr lang="ru-RU" sz="1400" dirty="0" smtClean="0"/>
              <a:t> </a:t>
            </a:r>
            <a:endParaRPr lang="en-US" sz="1400" dirty="0"/>
          </a:p>
        </p:txBody>
      </p:sp>
      <p:sp>
        <p:nvSpPr>
          <p:cNvPr id="84" name="TextBox 83"/>
          <p:cNvSpPr txBox="1"/>
          <p:nvPr/>
        </p:nvSpPr>
        <p:spPr>
          <a:xfrm>
            <a:off x="6123472" y="3084465"/>
            <a:ext cx="1073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Съемка мероприятия на видеокамеру</a:t>
            </a:r>
            <a:endParaRPr lang="en-US" sz="1200" dirty="0"/>
          </a:p>
        </p:txBody>
      </p:sp>
      <p:sp>
        <p:nvSpPr>
          <p:cNvPr id="85" name="TextBox 84"/>
          <p:cNvSpPr txBox="1"/>
          <p:nvPr/>
        </p:nvSpPr>
        <p:spPr>
          <a:xfrm>
            <a:off x="7598296" y="2881051"/>
            <a:ext cx="11356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Уборка атрибутов после занятия </a:t>
            </a:r>
            <a:r>
              <a:rPr lang="ru-RU" sz="1600" dirty="0" err="1" smtClean="0"/>
              <a:t>муз.руководителем</a:t>
            </a:r>
            <a:endParaRPr lang="en-US" sz="1600" dirty="0"/>
          </a:p>
        </p:txBody>
      </p:sp>
      <p:sp>
        <p:nvSpPr>
          <p:cNvPr id="86" name="Скругленный прямоугольник 85"/>
          <p:cNvSpPr/>
          <p:nvPr/>
        </p:nvSpPr>
        <p:spPr>
          <a:xfrm>
            <a:off x="2955032" y="1775149"/>
            <a:ext cx="4464496" cy="3960440"/>
          </a:xfrm>
          <a:prstGeom prst="round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Стрелка вправо 86"/>
          <p:cNvSpPr/>
          <p:nvPr/>
        </p:nvSpPr>
        <p:spPr>
          <a:xfrm>
            <a:off x="2555776" y="3278767"/>
            <a:ext cx="399256" cy="3621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Стрелка вправо 87"/>
          <p:cNvSpPr/>
          <p:nvPr/>
        </p:nvSpPr>
        <p:spPr>
          <a:xfrm>
            <a:off x="4348334" y="2229195"/>
            <a:ext cx="399256" cy="3621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Стрелка вправо 88"/>
          <p:cNvSpPr/>
          <p:nvPr/>
        </p:nvSpPr>
        <p:spPr>
          <a:xfrm>
            <a:off x="4372372" y="3129112"/>
            <a:ext cx="399256" cy="3621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Стрелка вправо 89"/>
          <p:cNvSpPr/>
          <p:nvPr/>
        </p:nvSpPr>
        <p:spPr>
          <a:xfrm>
            <a:off x="4322877" y="3919062"/>
            <a:ext cx="399256" cy="3621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Стрелка вправо 90"/>
          <p:cNvSpPr/>
          <p:nvPr/>
        </p:nvSpPr>
        <p:spPr>
          <a:xfrm>
            <a:off x="4444545" y="4794137"/>
            <a:ext cx="399256" cy="3621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Стрелка вправо 91"/>
          <p:cNvSpPr/>
          <p:nvPr/>
        </p:nvSpPr>
        <p:spPr>
          <a:xfrm>
            <a:off x="5704046" y="3461935"/>
            <a:ext cx="399256" cy="3621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Стрелка вправо 92"/>
          <p:cNvSpPr/>
          <p:nvPr/>
        </p:nvSpPr>
        <p:spPr>
          <a:xfrm>
            <a:off x="7236296" y="3461935"/>
            <a:ext cx="399256" cy="3621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Облако 94"/>
          <p:cNvSpPr/>
          <p:nvPr/>
        </p:nvSpPr>
        <p:spPr>
          <a:xfrm>
            <a:off x="2087724" y="2360939"/>
            <a:ext cx="648072" cy="477054"/>
          </a:xfrm>
          <a:prstGeom prst="cloud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Облако 96"/>
          <p:cNvSpPr/>
          <p:nvPr/>
        </p:nvSpPr>
        <p:spPr>
          <a:xfrm>
            <a:off x="1259632" y="2363644"/>
            <a:ext cx="648072" cy="477054"/>
          </a:xfrm>
          <a:prstGeom prst="cloud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Облако 97"/>
          <p:cNvSpPr/>
          <p:nvPr/>
        </p:nvSpPr>
        <p:spPr>
          <a:xfrm>
            <a:off x="7409961" y="2352800"/>
            <a:ext cx="648072" cy="477054"/>
          </a:xfrm>
          <a:prstGeom prst="cloud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Облако 98"/>
          <p:cNvSpPr/>
          <p:nvPr/>
        </p:nvSpPr>
        <p:spPr>
          <a:xfrm>
            <a:off x="8137376" y="2344755"/>
            <a:ext cx="648072" cy="477054"/>
          </a:xfrm>
          <a:prstGeom prst="cloud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TextBox 99"/>
          <p:cNvSpPr txBox="1"/>
          <p:nvPr/>
        </p:nvSpPr>
        <p:spPr>
          <a:xfrm>
            <a:off x="1429814" y="246100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1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7553977" y="2417505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1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2195736" y="2417505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2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8281392" y="239861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2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4" name="Скругленный прямоугольник 103"/>
          <p:cNvSpPr/>
          <p:nvPr/>
        </p:nvSpPr>
        <p:spPr>
          <a:xfrm>
            <a:off x="755576" y="6021288"/>
            <a:ext cx="8029872" cy="7200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TextBox 104"/>
          <p:cNvSpPr txBox="1"/>
          <p:nvPr/>
        </p:nvSpPr>
        <p:spPr>
          <a:xfrm>
            <a:off x="1024165" y="6031971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1-составление стандартов хранения</a:t>
            </a:r>
          </a:p>
          <a:p>
            <a:r>
              <a:rPr lang="ru-RU" dirty="0" smtClean="0"/>
              <a:t>2-внедрение системы 5С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990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087270"/>
              </p:ext>
            </p:extLst>
          </p:nvPr>
        </p:nvGraphicFramePr>
        <p:xfrm>
          <a:off x="0" y="461186"/>
          <a:ext cx="9144000" cy="6396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8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2650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9697"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n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НАИМЕНОВАНИЕ МЕРОПРИЯТИЙ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9377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СРОК РЕАЛИЗАЦИИ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ОЖИДАЕМЫЙ РЕЗУЛЬТАТ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ОТВЕТСТВЕННЫЙ ИСПОЛНИТЕЛЬ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2753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рабочей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группы.</a:t>
                      </a:r>
                      <a:endParaRPr lang="en-US" sz="11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Диагностика 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проблем в деятельности образовательной организации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15.09.</a:t>
                      </a:r>
                      <a:endParaRPr lang="en-US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16.09- 21.01.2021.</a:t>
                      </a:r>
                      <a:endParaRPr lang="ru-RU" sz="12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Сформирована команда проекта.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Определены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проблемы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Агрикова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Е.В.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восп.Тяпухина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091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текущего состояния пространства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музыкально – спортивного зала и анализ организации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подготовки к мероприятиям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15.09- 23.09.2021.</a:t>
                      </a:r>
                      <a:endParaRPr lang="ru-RU" sz="12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Карта текущего состояния процесса с отражением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выявленных проблем процесса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восп.Тяпухина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С.В.,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муз.руководитель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О.К.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630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Планирование 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целевого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состояния процесса и определение мероприятий, направленных на решение проблем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25.09.- 30.09.</a:t>
                      </a:r>
                      <a:endParaRPr lang="ru-RU" sz="12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2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Карта целевого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состояния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План мероприятий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восп.Тяпухина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С.В.,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муз.руководитель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О.К.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4681">
                <a:tc rowSpan="4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улучшений: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освобождение рабочей зоны от ненужных предметов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01.10– 30.11.2021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система 5С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1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восп.Тяпухина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С.В.,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муз.руководитель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О.К.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169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стандартов расстановки мебели 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стандартов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хранения материалов;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01.10-10.10.2021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восп.Тяпухина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С.В.,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муз.руководитель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О.К.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 – психолог Гусева М.Л.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70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Приобретение органайзеров, контейнеров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транспортировки учебного материала, столов</a:t>
                      </a:r>
                      <a:endParaRPr lang="ru-RU" sz="1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01.10-25.10.2021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по </a:t>
                      </a:r>
                      <a:r>
                        <a:rPr lang="ru-RU" sz="11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хоз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части </a:t>
                      </a:r>
                      <a:r>
                        <a:rPr lang="ru-RU" sz="11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Поливцева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Н.В.</a:t>
                      </a:r>
                      <a:endParaRPr lang="ru-RU" sz="1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954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Расстановка мебели в соответствии со стандартом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Сортировка и  формирование 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атрибутов и 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пособий 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Визуализация 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рабочего 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пространства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10.10.-30.11.2021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1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восп.Тяпухина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С.В., психолог Гусева М.Л.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муз.руководитель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О.К.</a:t>
                      </a:r>
                      <a:endParaRPr lang="ru-RU" sz="1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ru-RU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567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Совещание по защите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02.12.2021г</a:t>
                      </a:r>
                      <a:endParaRPr lang="ru-RU" sz="12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Принятие результатов и внесение поправок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Агрикова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Е.В., с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 воспитатель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Тяпухина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708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Закрепление результатов и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закрытие 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3.12.-15.12.2021</a:t>
                      </a:r>
                      <a:endParaRPr lang="ru-RU" sz="11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пространства музыкально – спортивного зала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тарший 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</a:t>
                      </a:r>
                      <a:r>
                        <a:rPr lang="ru-RU" sz="10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Тяпухина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муз.руководитель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Морозова О.К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323528" y="5475"/>
            <a:ext cx="8712968" cy="47559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107000"/>
              </a:lnSpc>
            </a:pPr>
            <a:r>
              <a:rPr lang="ru-RU" sz="1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ПЛАН  МЕРОПРИЯТИЙ ПО ДОСТИЖЕНИЮ ЦЕЛЕВЫХ ПОКАЗАТЕЛЕЙ</a:t>
            </a:r>
            <a:endParaRPr lang="ru-RU" sz="1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631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123728" y="0"/>
            <a:ext cx="4752528" cy="79208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Диаграмма</a:t>
            </a:r>
          </a:p>
          <a:p>
            <a:pPr algn="ctr"/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«Спагетти» текущих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перемещений</a:t>
            </a:r>
            <a:endParaRPr lang="en-US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75522" y="1570314"/>
            <a:ext cx="7560840" cy="42349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067944" y="5325346"/>
            <a:ext cx="1584176" cy="4320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пианино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028384" y="3861048"/>
            <a:ext cx="360040" cy="12961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860032" y="1570314"/>
            <a:ext cx="2232248" cy="4185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71600" y="2492896"/>
            <a:ext cx="504056" cy="21602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04859" y="4186606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052156" y="4460506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319972" y="4453880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55942" y="4453880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004859" y="4447930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332987" y="4460506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335387" y="4185828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19972" y="4204895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644008" y="4186606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796680" y="4453880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052156" y="4204895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793401" y="4195632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Улыбающееся лицо 19"/>
          <p:cNvSpPr/>
          <p:nvPr/>
        </p:nvSpPr>
        <p:spPr>
          <a:xfrm>
            <a:off x="7208440" y="4204895"/>
            <a:ext cx="576064" cy="648072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Прямая со стрелкой 21"/>
          <p:cNvCxnSpPr>
            <a:stCxn id="20" idx="7"/>
          </p:cNvCxnSpPr>
          <p:nvPr/>
        </p:nvCxnSpPr>
        <p:spPr>
          <a:xfrm flipH="1" flipV="1">
            <a:off x="5652120" y="2060848"/>
            <a:ext cx="2048021" cy="2238955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 flipV="1">
            <a:off x="5443399" y="4005064"/>
            <a:ext cx="1765041" cy="3967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5332987" y="4852967"/>
            <a:ext cx="2451517" cy="160209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 flipV="1">
            <a:off x="4860032" y="4852967"/>
            <a:ext cx="2636440" cy="304225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V="1">
            <a:off x="4763954" y="2204864"/>
            <a:ext cx="677045" cy="18002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4427984" y="2060848"/>
            <a:ext cx="576875" cy="194421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5102476" y="2060848"/>
            <a:ext cx="873680" cy="194421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5443399" y="2060848"/>
            <a:ext cx="882520" cy="194421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H="1">
            <a:off x="5884659" y="5229200"/>
            <a:ext cx="1999709" cy="31217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5004859" y="4852967"/>
            <a:ext cx="3023525" cy="304225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3793401" y="4653136"/>
            <a:ext cx="0" cy="88823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3563888" y="4420919"/>
            <a:ext cx="0" cy="96436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5652120" y="4401852"/>
            <a:ext cx="232539" cy="113951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flipV="1">
            <a:off x="5652120" y="2204864"/>
            <a:ext cx="864501" cy="302433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332987" y="1619508"/>
            <a:ext cx="1183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атрибуты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1115616" y="2924944"/>
            <a:ext cx="2160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сцена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8100392" y="4005064"/>
            <a:ext cx="288032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пособия</a:t>
            </a:r>
            <a:endParaRPr lang="en-US" sz="1050" dirty="0"/>
          </a:p>
        </p:txBody>
      </p:sp>
      <p:sp>
        <p:nvSpPr>
          <p:cNvPr id="55" name="TextBox 54"/>
          <p:cNvSpPr txBox="1"/>
          <p:nvPr/>
        </p:nvSpPr>
        <p:spPr>
          <a:xfrm>
            <a:off x="3743908" y="3845626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дети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775994" y="3810614"/>
            <a:ext cx="110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педагог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707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267744" y="116632"/>
            <a:ext cx="4680520" cy="79208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Диаграмма</a:t>
            </a:r>
          </a:p>
          <a:p>
            <a:pPr algn="ctr"/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«Спагетти» целевого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состояния</a:t>
            </a:r>
            <a:endParaRPr lang="en-US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827584" y="1570314"/>
            <a:ext cx="7560840" cy="42349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71600" y="2492896"/>
            <a:ext cx="504056" cy="21602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67944" y="5325346"/>
            <a:ext cx="1584176" cy="4320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пианино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028384" y="3861048"/>
            <a:ext cx="360040" cy="12961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Улыбающееся лицо 7"/>
          <p:cNvSpPr/>
          <p:nvPr/>
        </p:nvSpPr>
        <p:spPr>
          <a:xfrm>
            <a:off x="5796136" y="5109322"/>
            <a:ext cx="576064" cy="648072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91981" y="4941168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248472" y="4929742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499992" y="4929742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752020" y="4929742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Улыбающееся лицо 12"/>
          <p:cNvSpPr/>
          <p:nvPr/>
        </p:nvSpPr>
        <p:spPr>
          <a:xfrm>
            <a:off x="7164288" y="3861048"/>
            <a:ext cx="576064" cy="648072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Улыбающееся лицо 13"/>
          <p:cNvSpPr/>
          <p:nvPr/>
        </p:nvSpPr>
        <p:spPr>
          <a:xfrm>
            <a:off x="6372200" y="2168860"/>
            <a:ext cx="576064" cy="648072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Улыбающееся лицо 14"/>
          <p:cNvSpPr/>
          <p:nvPr/>
        </p:nvSpPr>
        <p:spPr>
          <a:xfrm>
            <a:off x="4152630" y="2168860"/>
            <a:ext cx="576064" cy="648072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952327" y="2996952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209831" y="2996952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499992" y="2994315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752020" y="2994315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097252" y="2980793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379300" y="2980793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660232" y="2980793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948264" y="2979002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825581" y="3861048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842450" y="4185084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842450" y="4505943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824129" y="4821730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Месяц 1"/>
          <p:cNvSpPr/>
          <p:nvPr/>
        </p:nvSpPr>
        <p:spPr>
          <a:xfrm rot="5581707">
            <a:off x="4113045" y="1489949"/>
            <a:ext cx="693912" cy="1260140"/>
          </a:xfrm>
          <a:prstGeom prst="moon">
            <a:avLst>
              <a:gd name="adj" fmla="val 3441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Месяц 28"/>
          <p:cNvSpPr/>
          <p:nvPr/>
        </p:nvSpPr>
        <p:spPr>
          <a:xfrm rot="5581707">
            <a:off x="6397816" y="1489949"/>
            <a:ext cx="693912" cy="1260140"/>
          </a:xfrm>
          <a:prstGeom prst="moon">
            <a:avLst>
              <a:gd name="adj" fmla="val 3441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Месяц 29"/>
          <p:cNvSpPr/>
          <p:nvPr/>
        </p:nvSpPr>
        <p:spPr>
          <a:xfrm rot="10017171">
            <a:off x="7339075" y="3499530"/>
            <a:ext cx="693912" cy="1260140"/>
          </a:xfrm>
          <a:prstGeom prst="moon">
            <a:avLst>
              <a:gd name="adj" fmla="val 3441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Месяц 30"/>
          <p:cNvSpPr/>
          <p:nvPr/>
        </p:nvSpPr>
        <p:spPr>
          <a:xfrm rot="1611707">
            <a:off x="3558827" y="4311097"/>
            <a:ext cx="693912" cy="1260140"/>
          </a:xfrm>
          <a:prstGeom prst="moon">
            <a:avLst>
              <a:gd name="adj" fmla="val 3441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8064388" y="3932901"/>
            <a:ext cx="288032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пособия</a:t>
            </a:r>
            <a:endParaRPr lang="en-US" sz="1050" dirty="0"/>
          </a:p>
        </p:txBody>
      </p:sp>
      <p:sp>
        <p:nvSpPr>
          <p:cNvPr id="33" name="TextBox 32"/>
          <p:cNvSpPr txBox="1"/>
          <p:nvPr/>
        </p:nvSpPr>
        <p:spPr>
          <a:xfrm>
            <a:off x="1115616" y="2744985"/>
            <a:ext cx="2160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сцена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2620466" y="1740259"/>
            <a:ext cx="1331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Команда 1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993113" y="1695652"/>
            <a:ext cx="1331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Команда 2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486699" y="4040620"/>
            <a:ext cx="1331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Команда 3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912850" y="3191343"/>
            <a:ext cx="1331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Команда 4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089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27784" y="50721"/>
            <a:ext cx="373380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Фотоотчет 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После  ОПТИМИЗАЦИИ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77" y="854964"/>
            <a:ext cx="3804598" cy="21419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57" y="4501253"/>
            <a:ext cx="3857718" cy="21718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206" y="4437112"/>
            <a:ext cx="3911960" cy="22024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758607"/>
            <a:ext cx="3672408" cy="20675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478" y="2708920"/>
            <a:ext cx="3712412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0867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368</TotalTime>
  <Words>2855</Words>
  <Application>Microsoft Office PowerPoint</Application>
  <PresentationFormat>Экран (4:3)</PresentationFormat>
  <Paragraphs>448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NewsPrint</vt:lpstr>
      <vt:lpstr>Формирование бережливого мышления детей старшего дошкольного возраста в процессе проведения музыкального мероприятия   «Праздничный концерт»</vt:lpstr>
      <vt:lpstr>Презентация PowerPoint</vt:lpstr>
      <vt:lpstr>КАРТА ТЕКУЩЕГО СОСТОЯНИЯ ПРОЦЕССА  Формирование бережливого мышления детей старшего дошкольного возраста в процессе проведения музыкального мероприятия   «Праздничный концерт»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бережливого мышления детей старшего дошкольного возраста в процессе проведения музыкального мероприятия  (занятия «Рождественский подарок»)</dc:title>
  <dc:creator>SVETA</dc:creator>
  <cp:lastModifiedBy>SVETA</cp:lastModifiedBy>
  <cp:revision>25</cp:revision>
  <cp:lastPrinted>2023-02-09T09:31:37Z</cp:lastPrinted>
  <dcterms:created xsi:type="dcterms:W3CDTF">2023-02-07T11:38:06Z</dcterms:created>
  <dcterms:modified xsi:type="dcterms:W3CDTF">2023-02-09T09:33:03Z</dcterms:modified>
</cp:coreProperties>
</file>