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8" r:id="rId2"/>
    <p:sldId id="256" r:id="rId3"/>
    <p:sldId id="265" r:id="rId4"/>
    <p:sldId id="266" r:id="rId5"/>
    <p:sldId id="257" r:id="rId6"/>
    <p:sldId id="264" r:id="rId7"/>
    <p:sldId id="258" r:id="rId8"/>
    <p:sldId id="259" r:id="rId9"/>
    <p:sldId id="267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80" d="100"/>
          <a:sy n="80" d="100"/>
        </p:scale>
        <p:origin x="-1445" y="-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20.03.2023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20.03.2023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20.03.2023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20.03.2023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20.03.2023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20.03.2023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20.03.2023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20.03.2023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20.03.2023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20.03.2023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20.03.2023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20.03.2023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jpeg"/><Relationship Id="rId3" Type="http://schemas.openxmlformats.org/officeDocument/2006/relationships/image" Target="../media/image2.gif"/><Relationship Id="rId7" Type="http://schemas.openxmlformats.org/officeDocument/2006/relationships/image" Target="../media/image9.jpeg"/><Relationship Id="rId12" Type="http://schemas.openxmlformats.org/officeDocument/2006/relationships/image" Target="../media/image14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jpeg"/><Relationship Id="rId11" Type="http://schemas.openxmlformats.org/officeDocument/2006/relationships/image" Target="../media/image13.jpeg"/><Relationship Id="rId5" Type="http://schemas.openxmlformats.org/officeDocument/2006/relationships/image" Target="../media/image7.png"/><Relationship Id="rId10" Type="http://schemas.openxmlformats.org/officeDocument/2006/relationships/image" Target="../media/image12.jpeg"/><Relationship Id="rId4" Type="http://schemas.openxmlformats.org/officeDocument/2006/relationships/image" Target="../media/image6.png"/><Relationship Id="rId9" Type="http://schemas.openxmlformats.org/officeDocument/2006/relationships/image" Target="../media/image11.jpe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jpeg"/><Relationship Id="rId3" Type="http://schemas.openxmlformats.org/officeDocument/2006/relationships/image" Target="../media/image6.png"/><Relationship Id="rId7" Type="http://schemas.openxmlformats.org/officeDocument/2006/relationships/image" Target="../media/image19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jpeg"/><Relationship Id="rId5" Type="http://schemas.openxmlformats.org/officeDocument/2006/relationships/image" Target="../media/image17.jpeg"/><Relationship Id="rId10" Type="http://schemas.openxmlformats.org/officeDocument/2006/relationships/image" Target="../media/image22.jpeg"/><Relationship Id="rId4" Type="http://schemas.openxmlformats.org/officeDocument/2006/relationships/image" Target="../media/image16.png"/><Relationship Id="rId9" Type="http://schemas.openxmlformats.org/officeDocument/2006/relationships/image" Target="../media/image21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13" Type="http://schemas.openxmlformats.org/officeDocument/2006/relationships/image" Target="../media/image31.jpeg"/><Relationship Id="rId3" Type="http://schemas.openxmlformats.org/officeDocument/2006/relationships/image" Target="../media/image2.gif"/><Relationship Id="rId7" Type="http://schemas.openxmlformats.org/officeDocument/2006/relationships/image" Target="../media/image26.png"/><Relationship Id="rId12" Type="http://schemas.openxmlformats.org/officeDocument/2006/relationships/image" Target="../media/image30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jpeg"/><Relationship Id="rId11" Type="http://schemas.openxmlformats.org/officeDocument/2006/relationships/image" Target="../media/image29.jpeg"/><Relationship Id="rId5" Type="http://schemas.openxmlformats.org/officeDocument/2006/relationships/image" Target="../media/image24.png"/><Relationship Id="rId10" Type="http://schemas.openxmlformats.org/officeDocument/2006/relationships/image" Target="../media/image28.jpeg"/><Relationship Id="rId4" Type="http://schemas.openxmlformats.org/officeDocument/2006/relationships/image" Target="../media/image23.png"/><Relationship Id="rId9" Type="http://schemas.openxmlformats.org/officeDocument/2006/relationships/image" Target="../media/image17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eg"/><Relationship Id="rId3" Type="http://schemas.openxmlformats.org/officeDocument/2006/relationships/image" Target="../media/image32.jpeg"/><Relationship Id="rId7" Type="http://schemas.openxmlformats.org/officeDocument/2006/relationships/image" Target="../media/image1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.gif"/><Relationship Id="rId11" Type="http://schemas.openxmlformats.org/officeDocument/2006/relationships/image" Target="../media/image37.jpeg"/><Relationship Id="rId5" Type="http://schemas.openxmlformats.org/officeDocument/2006/relationships/image" Target="../media/image34.gif"/><Relationship Id="rId10" Type="http://schemas.openxmlformats.org/officeDocument/2006/relationships/image" Target="../media/image36.jpeg"/><Relationship Id="rId4" Type="http://schemas.openxmlformats.org/officeDocument/2006/relationships/image" Target="../media/image33.jpeg"/><Relationship Id="rId9" Type="http://schemas.openxmlformats.org/officeDocument/2006/relationships/image" Target="../media/image35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jpeg"/><Relationship Id="rId3" Type="http://schemas.openxmlformats.org/officeDocument/2006/relationships/image" Target="../media/image39.png"/><Relationship Id="rId7" Type="http://schemas.openxmlformats.org/officeDocument/2006/relationships/image" Target="../media/image43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2.png"/><Relationship Id="rId5" Type="http://schemas.openxmlformats.org/officeDocument/2006/relationships/image" Target="../media/image41.jpeg"/><Relationship Id="rId10" Type="http://schemas.openxmlformats.org/officeDocument/2006/relationships/image" Target="../media/image46.jpeg"/><Relationship Id="rId4" Type="http://schemas.openxmlformats.org/officeDocument/2006/relationships/image" Target="../media/image40.jpeg"/><Relationship Id="rId9" Type="http://schemas.openxmlformats.org/officeDocument/2006/relationships/image" Target="../media/image45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3.jpeg"/><Relationship Id="rId3" Type="http://schemas.openxmlformats.org/officeDocument/2006/relationships/image" Target="../media/image48.jpeg"/><Relationship Id="rId7" Type="http://schemas.openxmlformats.org/officeDocument/2006/relationships/image" Target="../media/image52.jpe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1.png"/><Relationship Id="rId5" Type="http://schemas.openxmlformats.org/officeDocument/2006/relationships/image" Target="../media/image50.jpeg"/><Relationship Id="rId4" Type="http://schemas.openxmlformats.org/officeDocument/2006/relationships/image" Target="../media/image4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s://vsthemes.org/uploads/posts/2018-12/1581997274_abstract-floral_vsthemes_ru-1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492" r="13287"/>
          <a:stretch>
            <a:fillRect/>
          </a:stretch>
        </p:blipFill>
        <p:spPr bwMode="auto">
          <a:xfrm>
            <a:off x="-9209" y="0"/>
            <a:ext cx="9153209" cy="68580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/>
          <a:lstStyle/>
          <a:p>
            <a:r>
              <a:rPr lang="ru-RU" b="1" dirty="0" smtClean="0">
                <a:latin typeface="Arial" pitchFamily="34" charset="0"/>
                <a:cs typeface="Arial" pitchFamily="34" charset="0"/>
              </a:rPr>
              <a:t>Игра по развитию речи </a:t>
            </a:r>
            <a:br>
              <a:rPr lang="ru-RU" b="1" dirty="0" smtClean="0">
                <a:latin typeface="Arial" pitchFamily="34" charset="0"/>
                <a:cs typeface="Arial" pitchFamily="34" charset="0"/>
              </a:rPr>
            </a:br>
            <a:r>
              <a:rPr lang="ru-RU" b="1" dirty="0" smtClean="0">
                <a:latin typeface="Arial" pitchFamily="34" charset="0"/>
                <a:cs typeface="Arial" pitchFamily="34" charset="0"/>
              </a:rPr>
              <a:t>звук «Л» и «Й»</a:t>
            </a:r>
            <a:endParaRPr lang="ru-RU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743200" y="6248384"/>
            <a:ext cx="6400800" cy="609616"/>
          </a:xfrm>
        </p:spPr>
        <p:txBody>
          <a:bodyPr/>
          <a:lstStyle/>
          <a:p>
            <a:r>
              <a:rPr lang="ru-RU" dirty="0" smtClean="0">
                <a:solidFill>
                  <a:schemeClr val="tx1"/>
                </a:solidFill>
              </a:rPr>
              <a:t>Воспитатель: Миронова Ю.А.</a:t>
            </a:r>
            <a:endParaRPr lang="ru-RU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https://vsthemes.org/uploads/posts/2018-12/1581997274_abstract-floral_vsthemes_ru-1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492" r="13287"/>
          <a:stretch>
            <a:fillRect/>
          </a:stretch>
        </p:blipFill>
        <p:spPr bwMode="auto">
          <a:xfrm>
            <a:off x="-9209" y="0"/>
            <a:ext cx="9153209" cy="68580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000232" y="214290"/>
            <a:ext cx="7772400" cy="1470025"/>
          </a:xfrm>
        </p:spPr>
        <p:txBody>
          <a:bodyPr/>
          <a:lstStyle/>
          <a:p>
            <a:r>
              <a:rPr lang="ru-RU" b="1" dirty="0" smtClean="0"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Произносим  звуки </a:t>
            </a:r>
            <a:r>
              <a:rPr lang="ru-RU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Л</a:t>
            </a:r>
            <a:r>
              <a:rPr lang="ru-RU" b="1" dirty="0" smtClean="0"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и </a:t>
            </a:r>
            <a:r>
              <a:rPr lang="ru-RU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Й</a:t>
            </a:r>
            <a:r>
              <a:rPr lang="ru-RU" b="1" dirty="0" smtClean="0"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вместе с  </a:t>
            </a:r>
            <a:r>
              <a:rPr lang="ru-RU" b="1" dirty="0" err="1" smtClean="0"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Лунтиком</a:t>
            </a:r>
            <a:endParaRPr lang="ru-RU" b="1" dirty="0">
              <a:solidFill>
                <a:schemeClr val="accent3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032" name="Picture 8" descr="https://funforkids.ru/pictures/luntik/luntik051.g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6" y="2900644"/>
            <a:ext cx="3346450" cy="3723712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https://abvgdee.ru/images/kartinki/alfavit11/l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340643">
            <a:off x="6361650" y="3180478"/>
            <a:ext cx="1390769" cy="1881832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 descr="https://i.pinimg.com/originals/f2/a0/4b/f2a04bb7a66e8344096872e136c6d66d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75794">
            <a:off x="4260837" y="1640330"/>
            <a:ext cx="2499754" cy="2693612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29598480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s://im0-tub-ru.yandex.net/i?id=81fd02c6016ff92310163e2c7df85437&amp;ref=rim&amp;n=33&amp;w=265&amp;h=18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46462" y="0"/>
            <a:ext cx="9836923" cy="697865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771118" y="424546"/>
            <a:ext cx="7915682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u="sng" dirty="0" smtClean="0"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Помоги </a:t>
            </a:r>
            <a:r>
              <a:rPr lang="ru-RU" sz="3200" b="1" u="sng" dirty="0" err="1" smtClean="0"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Лунтику</a:t>
            </a:r>
            <a:r>
              <a:rPr lang="ru-RU" sz="3200" b="1" u="sng" dirty="0" smtClean="0"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определить  какие слова начинаются на звук </a:t>
            </a:r>
            <a:r>
              <a:rPr lang="ru-RU" sz="3200" b="1" u="sng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Л</a:t>
            </a:r>
            <a:endParaRPr lang="ru-RU" sz="3200" b="1" u="sng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6" name="Picture 8" descr="https://funforkids.ru/pictures/luntik/luntik051.gif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7409234" y="4347084"/>
            <a:ext cx="2553330" cy="2841179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2" name="Picture 6" descr="https://antiplagiat-killer.com/o11/Plyusy-i-minusy-servisa-Studvork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951" r="51287" b="1"/>
          <a:stretch/>
        </p:blipFill>
        <p:spPr bwMode="auto">
          <a:xfrm>
            <a:off x="251520" y="4007775"/>
            <a:ext cx="1760187" cy="178951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4" name="Picture 8" descr="https://antiplagiat-killer.com/o11/Plyusy-i-minusy-servisa-Studvork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49217" t="1478"/>
          <a:stretch/>
        </p:blipFill>
        <p:spPr bwMode="auto">
          <a:xfrm>
            <a:off x="6278541" y="4077314"/>
            <a:ext cx="1615139" cy="1566757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6" name="Picture 10" descr="https://stihi.ru/pics/2019/05/08/4236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3247" y="2207987"/>
            <a:ext cx="3316148" cy="332863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8" name="Picture 12" descr="https://i.pinimg.com/originals/bb/63/95/bb6395d534b3f890502e4a173de0acbc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0953" y="2268034"/>
            <a:ext cx="3951256" cy="300002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10" name="Picture 14" descr="https://printonic.ru/uploads/images/2016/03/01/img_56d585dde7832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44902" y="2431726"/>
            <a:ext cx="3990580" cy="3210603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14" name="Picture 18" descr="https://im0-tub-ru.yandex.net/i?id=83a3a20ba37da85731e11039701852ce&amp;n=13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7176" y="2410583"/>
            <a:ext cx="3718306" cy="3718307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12" name="Picture 16" descr="https://avatars.mds.yandex.net/get-zen_doc/1653873/pub_5e12dfe6fe289100b0004701_5e12e4c3fe289100b0004727/scale_1200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55165" y="2678580"/>
            <a:ext cx="3476972" cy="3476972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18" name="Picture 22" descr="https://profilaktica.ru/upload/iblock/c3e/c3e99b3adc900db86ce23741537de1c7.jpg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53277" y="2534437"/>
            <a:ext cx="4216648" cy="3364504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16" name="Picture 20" descr="https://cdn2.static1-sima-land.com/items/2734164/0/700-nw.jpg"/>
          <p:cNvPicPr>
            <a:picLocks noChangeAspect="1" noChangeArrowheads="1"/>
          </p:cNvPicPr>
          <p:nvPr/>
        </p:nvPicPr>
        <p:blipFill>
          <a:blip r:embed="rId1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57544" y="1673250"/>
            <a:ext cx="4727554" cy="4727554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6333405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7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55556E-7 -0.0375 L 0.2099 0.03033 C 0.25399 0.04561 0.31979 0.05394 0.38837 0.05394 C 0.46667 0.05394 0.52934 0.04561 0.57344 0.03033 L 0.78351 -0.0375 " pathEditMode="relative" rAng="0" ptsTypes="AAAAA">
                                      <p:cBhvr>
                                        <p:cTn id="11" dur="2000" fill="hold"/>
                                        <p:tgtEl>
                                          <p:spTgt spid="410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9167" y="456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4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7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44444E-6 -0.02755 L -0.26996 0.03287 C -0.32673 0.04652 -0.41111 0.05393 -0.49913 0.05393 C -0.59982 0.05393 -0.6802 0.04652 -0.7368 0.03287 L -1.00677 -0.02755 " pathEditMode="relative" rAng="0" ptsTypes="AAAAA">
                                      <p:cBhvr>
                                        <p:cTn id="20" dur="2000" fill="hold"/>
                                        <p:tgtEl>
                                          <p:spTgt spid="410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0330" y="407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4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37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2222E-6 -0.05648 L 0.26406 0.02546 C 0.31944 0.04398 0.40225 0.05393 0.48854 0.05393 C 0.58698 0.05393 0.6658 0.04398 0.72118 0.02546 L 0.98541 -0.05648 " pathEditMode="relative" rAng="0" ptsTypes="AAAAA">
                                      <p:cBhvr>
                                        <p:cTn id="29" dur="2000" fill="hold"/>
                                        <p:tgtEl>
                                          <p:spTgt spid="41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9271" y="550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41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7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469 -0.03472 L -0.24913 0.01436 C -0.30261 0.02547 -0.38212 0.03149 -0.46493 0.03149 C -0.55938 0.03149 -0.63507 0.02547 -0.68837 0.01436 L -0.94219 -0.03472 " pathEditMode="relative" rAng="0" ptsTypes="AAAAA">
                                      <p:cBhvr>
                                        <p:cTn id="38" dur="2000" fill="hold"/>
                                        <p:tgtEl>
                                          <p:spTgt spid="41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7344" y="331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41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37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44444E-6 -0.01227 L -0.26511 0.03681 C -0.32066 0.04792 -0.40382 0.05394 -0.48994 0.05394 C -0.58872 0.05394 -0.66771 0.04792 -0.72362 0.03681 L -0.98872 -0.01227 " pathEditMode="relative" rAng="0" ptsTypes="AAAAA">
                                      <p:cBhvr>
                                        <p:cTn id="47" dur="2000" fill="hold"/>
                                        <p:tgtEl>
                                          <p:spTgt spid="41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9427" y="331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41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37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778E-7 -0.02037 L -0.2599 0.03473 C -0.31441 0.04723 -0.39583 0.05394 -0.48038 0.05394 C -0.57726 0.05394 -0.65469 0.04723 -0.7092 0.03473 L -0.9691 -0.02037 " pathEditMode="relative" rAng="0" ptsTypes="AAAAA">
                                      <p:cBhvr>
                                        <p:cTn id="56" dur="2000" fill="hold"/>
                                        <p:tgtEl>
                                          <p:spTgt spid="41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8455" y="370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500"/>
                                        <p:tgtEl>
                                          <p:spTgt spid="41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4" name="Picture 4" descr="https://im0-tub-ru.yandex.net/i?id=2b4e74e4ea54a0ce25bfd5c890a36407&amp;ref=rim&amp;n=33&amp;w=266&amp;h=18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22660" y="-30832"/>
            <a:ext cx="9589320" cy="6888832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370314" y="5854199"/>
            <a:ext cx="6264696" cy="1369720"/>
          </a:xfrm>
        </p:spPr>
        <p:txBody>
          <a:bodyPr>
            <a:normAutofit fontScale="90000"/>
          </a:bodyPr>
          <a:lstStyle/>
          <a:p>
            <a:r>
              <a:rPr lang="ru-RU" sz="3100" b="1" u="sng" dirty="0"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Помоги </a:t>
            </a:r>
            <a:r>
              <a:rPr lang="ru-RU" sz="3100" b="1" u="sng" dirty="0" err="1"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Лунтику</a:t>
            </a:r>
            <a:r>
              <a:rPr lang="ru-RU" sz="3100" b="1" u="sng" dirty="0"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определить  какие слова </a:t>
            </a:r>
            <a:r>
              <a:rPr lang="ru-RU" sz="3100" b="1" u="sng" dirty="0" smtClean="0"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начинаются </a:t>
            </a:r>
            <a:r>
              <a:rPr lang="ru-RU" sz="3100" b="1" u="sng" dirty="0"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 звук </a:t>
            </a:r>
            <a:r>
              <a:rPr lang="ru-RU" sz="3600" b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Й</a:t>
            </a:r>
            <a:r>
              <a:rPr lang="ru-RU" b="1" u="sng" dirty="0"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b="1" u="sng" dirty="0"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6" name="Picture 6" descr="https://antiplagiat-killer.com/o11/Plyusy-i-minusy-servisa-Studvork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951" r="51287" b="1"/>
          <a:stretch/>
        </p:blipFill>
        <p:spPr bwMode="auto">
          <a:xfrm>
            <a:off x="453440" y="3413584"/>
            <a:ext cx="1760187" cy="178951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8" descr="https://antiplagiat-killer.com/o11/Plyusy-i-minusy-servisa-Studvork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49217" t="1478"/>
          <a:stretch/>
        </p:blipFill>
        <p:spPr bwMode="auto">
          <a:xfrm>
            <a:off x="6732240" y="3556890"/>
            <a:ext cx="1881520" cy="182515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6" name="Picture 6" descr="https://mcsm96.ru/wp-content/uploads/2019/11/ca6c6a0244106b8f7a99816ef533fb3c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13627" y="744944"/>
            <a:ext cx="4610631" cy="3073754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8" name="Picture 8" descr="https://xn--80akjddcen.xn--80asehdb/upload/iblock/dbf/0235262c234a1194fb6d9217a68ae125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89727" y="544302"/>
            <a:ext cx="3020296" cy="347503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30" name="Picture 10" descr="http://v.img.com.ua/b/1100x999999/2/0b/0a2afcd5d0ca6a2eb5cef911721b80b2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07508" y="799981"/>
            <a:ext cx="3684811" cy="331968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34" name="Picture 14" descr="https://printbar.ru/upload/images/1a/1a25a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46998" y="577447"/>
            <a:ext cx="3805830" cy="4092997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36" name="Picture 16" descr="https://image.freepik.com/free-vector/strawberry-pink-yogurt-with-spoon_175250-258.jpg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02181" y="792242"/>
            <a:ext cx="3490129" cy="3490129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38" name="Picture 18" descr="https://static-eu.insales.ru/images/products/1/7323/147430555/460228906030800434.jpg"/>
          <p:cNvPicPr>
            <a:picLocks noChangeAspect="1" noChangeArrowheads="1"/>
          </p:cNvPicPr>
          <p:nvPr/>
        </p:nvPicPr>
        <p:blipFill>
          <a:blip r:embed="rId1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76933" y="383151"/>
            <a:ext cx="5540623" cy="5540623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38692737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778E-6 -0.00579 L -0.23229 0.03842 C -0.28108 0.04838 -0.354 0.05393 -0.42969 0.05393 C -0.51615 0.05393 -0.58525 0.04838 -0.63386 0.03842 L -0.86632 -0.00579 " pathEditMode="relative" rAng="0" ptsTypes="AAAAA">
                                      <p:cBhvr>
                                        <p:cTn id="6" dur="2000" fill="hold"/>
                                        <p:tgtEl>
                                          <p:spTgt spid="51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3316" y="298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51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37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61111E-6 0.04143 L 0.25625 0.05069 C 0.30989 0.05278 0.39027 0.05393 0.47395 0.05393 C 0.56961 0.05393 0.646 0.05278 0.69965 0.05069 L 0.95607 0.04143 " pathEditMode="relative" rAng="0" ptsTypes="AAAAA">
                                      <p:cBhvr>
                                        <p:cTn id="15" dur="2000" fill="hold"/>
                                        <p:tgtEl>
                                          <p:spTgt spid="51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7795" y="62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51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7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05556E-6 0.04422 L -0.24306 0.05139 C -0.29393 0.05301 -0.37014 0.05394 -0.44948 0.05394 C -0.53993 0.05394 -0.61233 0.05301 -0.6632 0.05139 L -0.90625 0.04422 " pathEditMode="relative" rAng="0" ptsTypes="AAAAA">
                                      <p:cBhvr>
                                        <p:cTn id="24" dur="2000" fill="hold"/>
                                        <p:tgtEl>
                                          <p:spTgt spid="513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5313" y="48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51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37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05556E-6 0.0118 L 0.25295 0.04305 C 0.30607 0.05 0.38541 0.05393 0.46805 0.05393 C 0.5625 0.05393 0.63802 0.05 0.69114 0.04305 L 0.94427 0.0118 " pathEditMode="relative" rAng="0" ptsTypes="AAAAA">
                                      <p:cBhvr>
                                        <p:cTn id="33" dur="2000" fill="hold"/>
                                        <p:tgtEl>
                                          <p:spTgt spid="513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7205" y="210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51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37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778E-7 0.04722 L -0.27031 0.05208 C -0.32708 0.05324 -0.41181 0.05393 -0.5 0.05393 C -0.60069 0.05393 -0.68125 0.05324 -0.73802 0.05208 L -1.00833 0.04722 " pathEditMode="relative" rAng="0" ptsTypes="AAAAA">
                                      <p:cBhvr>
                                        <p:cTn id="42" dur="2000" fill="hold"/>
                                        <p:tgtEl>
                                          <p:spTgt spid="513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0417" y="32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5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s://im0-tub-ru.yandex.net/i?id=81fd02c6016ff92310163e2c7df85437&amp;ref=rim&amp;n=33&amp;w=265&amp;h=18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46462" y="0"/>
            <a:ext cx="9836923" cy="697865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857224" y="142852"/>
            <a:ext cx="7915682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u="sng" dirty="0" smtClean="0"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Помоги </a:t>
            </a:r>
            <a:r>
              <a:rPr lang="ru-RU" sz="3200" b="1" u="sng" dirty="0" err="1" smtClean="0"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Лунтику</a:t>
            </a:r>
            <a:r>
              <a:rPr lang="ru-RU" sz="3200" b="1" u="sng" dirty="0" smtClean="0"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определить в каких словах звук </a:t>
            </a:r>
            <a:r>
              <a:rPr lang="ru-RU" sz="3200" b="1" u="sng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Л</a:t>
            </a:r>
            <a:r>
              <a:rPr lang="ru-RU" sz="3200" b="1" u="sng" dirty="0" smtClean="0"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а в каких </a:t>
            </a:r>
            <a:r>
              <a:rPr lang="ru-RU" sz="3200" b="1" u="sng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Й</a:t>
            </a:r>
            <a:endParaRPr lang="ru-RU" sz="3200" b="1" u="sng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6" name="Picture 8" descr="https://funforkids.ru/pictures/luntik/luntik051.gif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7409234" y="4347084"/>
            <a:ext cx="2553330" cy="2841179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12" descr="https://i.pinimg.com/originals/f2/a0/4b/f2a04bb7a66e8344096872e136c6d66d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925716"/>
            <a:ext cx="2615489" cy="2818323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10" descr="https://abvgdee.ru/images/kartinki/alfavit11/l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416183">
            <a:off x="6438398" y="1831921"/>
            <a:ext cx="1941671" cy="26272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https://im0-tub-ru.yandex.net/i?id=374a35289a832a544e9f5c04ef2b3283&amp;n=1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3848" y="2289830"/>
            <a:ext cx="2454208" cy="2454209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https://static.tildacdn.com/tild3330-3764-4765-b338-633732353663/s1200-1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028" y="4535147"/>
            <a:ext cx="1926984" cy="1541587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8" name="Picture 10" descr="https://katun24.ru/sites/default/files/images/2b42cdadd8a0bf6449a8741bdd555e66.pn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4113" y="4431210"/>
            <a:ext cx="1481803" cy="153923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0" name="Picture 12" descr="https://mcsm96.ru/wp-content/uploads/2019/11/ca6c6a0244106b8f7a99816ef533fb3c.jpg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72317" y="2438386"/>
            <a:ext cx="2989236" cy="1992824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2" name="Picture 14" descr="https://ds05.infourok.ru/uploads/ex/0a37/0013579e-62102118/hello_html_m1a1fc464.jp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67009" y="2205704"/>
            <a:ext cx="3310996" cy="249649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4" name="Picture 16" descr="https://fsd.multiurok.ru/html/2020/02/11/s_5e42df351831c/1350331_16.jpeg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2436" y="1982278"/>
            <a:ext cx="3084525" cy="3199507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6" name="Picture 18" descr="https://p.calameoassets.com/170522190103-1869848a08ef567f9b7aeae36ab17969/p1.jpg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07012" y="2315295"/>
            <a:ext cx="3973561" cy="2808302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8" name="Picture 20" descr="https://spaf-mega.ru/files/78b/78b3077fb477e5a22179cc26291db4f4.jpg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04305" y="1764285"/>
            <a:ext cx="4206164" cy="4206164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40091147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38889E-6 -0.02592 L 0.22153 0.03333 C 0.26805 0.04653 0.3375 0.05394 0.40972 0.05394 C 0.49236 0.05394 0.55833 0.04653 0.60486 0.03333 L 0.82656 -0.02592 " pathEditMode="relative" rAng="0" ptsTypes="AAAAA">
                                      <p:cBhvr>
                                        <p:cTn id="6" dur="2000" fill="hold"/>
                                        <p:tgtEl>
                                          <p:spTgt spid="205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1319" y="398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206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0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0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7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94444E-6 -0.01319 L -0.2059 0.03658 C -0.24913 0.04769 -0.31372 0.05394 -0.3809 0.05394 C -0.45764 0.05394 -0.51893 0.04769 -0.56215 0.03658 L -0.76806 -0.01319 " pathEditMode="relative" rAng="0" ptsTypes="AAAAA">
                                      <p:cBhvr>
                                        <p:cTn id="17" dur="2000" fill="hold"/>
                                        <p:tgtEl>
                                          <p:spTgt spid="206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8403" y="335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206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0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0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37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38889E-6 -3.33333E-6 L 0.25226 0.14561 C 0.30521 0.17848 0.3842 0.1963 0.46667 0.1963 C 0.56094 0.1963 0.63611 0.17848 0.68906 0.14561 L 0.94167 -3.33333E-6 " pathEditMode="relative" rAng="0" ptsTypes="AAAAA">
                                      <p:cBhvr>
                                        <p:cTn id="28" dur="2000" fill="hold"/>
                                        <p:tgtEl>
                                          <p:spTgt spid="206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7083" y="981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06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20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20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37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-0.02245 L -0.21406 0.03426 C -0.25885 0.04699 -0.32604 0.05394 -0.39583 0.05394 C -0.47569 0.05394 -0.53923 0.04699 -0.58403 0.03426 L -0.79809 -0.02245 " pathEditMode="relative" rAng="0" ptsTypes="AAAAA">
                                      <p:cBhvr>
                                        <p:cTn id="39" dur="2000" fill="hold"/>
                                        <p:tgtEl>
                                          <p:spTgt spid="206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9913" y="381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206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20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20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37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05556E-6 0.00208 L 0.22014 0.04051 C 0.26632 0.04907 0.33541 0.05393 0.40729 0.05393 C 0.48958 0.05393 0.55521 0.04907 0.60139 0.04051 L 0.8217 0.00208 " pathEditMode="relative" rAng="0" ptsTypes="AAAAA">
                                      <p:cBhvr>
                                        <p:cTn id="50" dur="2000" fill="hold"/>
                                        <p:tgtEl>
                                          <p:spTgt spid="206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1076" y="259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00"/>
                                        <p:tgtEl>
                                          <p:spTgt spid="20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https://vsthemes.org/uploads/posts/2018-12/1581997274_abstract-floral_vsthemes_ru-1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72573" y="-33184"/>
            <a:ext cx="9689146" cy="6891184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14282" y="0"/>
            <a:ext cx="9907455" cy="1217194"/>
          </a:xfrm>
        </p:spPr>
        <p:txBody>
          <a:bodyPr>
            <a:normAutofit/>
          </a:bodyPr>
          <a:lstStyle/>
          <a:p>
            <a:r>
              <a:rPr lang="ru-RU" sz="3600" b="1" dirty="0" smtClean="0"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Помоги </a:t>
            </a:r>
            <a:r>
              <a:rPr lang="ru-RU" sz="3600" b="1" dirty="0" err="1" smtClean="0"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Лунтику</a:t>
            </a:r>
            <a:r>
              <a:rPr lang="ru-RU" sz="3600" b="1" dirty="0" smtClean="0"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br>
              <a:rPr lang="ru-RU" sz="3600" b="1" dirty="0" smtClean="0"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3600" b="1" dirty="0" smtClean="0"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составить предложение по картинкам </a:t>
            </a:r>
            <a:endParaRPr lang="ru-RU" sz="3600" b="1" dirty="0">
              <a:solidFill>
                <a:schemeClr val="accent3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3074" name="Picture 2" descr="https://im0-tub-ru.yandex.net/i?id=c2ea622f2ffa2363077abf80dfe291eb&amp;n=1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89329" y="1296646"/>
            <a:ext cx="2352675" cy="304800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https://i.pinimg.com/originals/5d/21/bb/5d21bbe66e96cfa5b04e9d0aa090f60a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473" y="1461846"/>
            <a:ext cx="2724303" cy="261522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2" name="Picture 10" descr="https://image.jimcdn.com/app/cms/image/transf/dimension=518x10000:format=gif/path/sed219025c5b7d468/image/i4e8b88ad479f9f45/version/1470957530/%D0%BA%D0%BD%D0%BE%D0%BF%D0%BA%D0%B0-%D0%B4%D0%B0%D0%BB%D0%B5%D0%B5.gif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86175" y="5240010"/>
            <a:ext cx="2808312" cy="100839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https://funforkids.ru/pictures/luntik/luntik051.gif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927905">
            <a:off x="89410" y="4267840"/>
            <a:ext cx="2159785" cy="240326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6" name="Picture 14" descr="https://avatars.mds.yandex.net/get-zen_doc/1653873/pub_5e12dfe6fe289100b0004701_5e12e4c3fe289100b0004727/scale_1200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357" y="1401586"/>
            <a:ext cx="2735743" cy="2735743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8" name="Picture 16" descr="https://i.pinimg.com/originals/bb/63/95/bb6395d534b3f890502e4a173de0acbc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79486" y="1646068"/>
            <a:ext cx="2769405" cy="2550869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https://forkidsandmum.ru/pictures/1018262392.jp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02104" y="1490816"/>
            <a:ext cx="2872024" cy="295838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0" name="Picture 8" descr="https://thumbs.dreamstime.com/b/floating-meditating-yogi-vector-illustration-41443637.jpg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43501" y="1178373"/>
            <a:ext cx="3083964" cy="316248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4" name="Picture 12" descr="https://ds05.infourok.ru/uploads/ex/0a37/0013579e-62102118/hello_html_m1a1fc464.jpg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89693" y="1320637"/>
            <a:ext cx="3832198" cy="3115914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5735190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0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30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30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57" name="Picture 1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8" name="Прямоугольник 7"/>
          <p:cNvSpPr/>
          <p:nvPr/>
        </p:nvSpPr>
        <p:spPr>
          <a:xfrm>
            <a:off x="500034" y="0"/>
            <a:ext cx="8429684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chemeClr val="accent3">
                    <a:lumMod val="50000"/>
                  </a:schemeClr>
                </a:solidFill>
              </a:rPr>
              <a:t>Наш друг проголодался!</a:t>
            </a:r>
          </a:p>
          <a:p>
            <a:pPr algn="ctr"/>
            <a:r>
              <a:rPr lang="ru-RU" sz="2800" b="1" dirty="0" smtClean="0">
                <a:solidFill>
                  <a:schemeClr val="accent3">
                    <a:lumMod val="50000"/>
                  </a:schemeClr>
                </a:solidFill>
              </a:rPr>
              <a:t>Подскажи </a:t>
            </a:r>
            <a:r>
              <a:rPr lang="ru-RU" sz="2800" b="1" dirty="0" err="1" smtClean="0">
                <a:solidFill>
                  <a:schemeClr val="accent3">
                    <a:lumMod val="50000"/>
                  </a:schemeClr>
                </a:solidFill>
              </a:rPr>
              <a:t>Лунтику</a:t>
            </a:r>
            <a:r>
              <a:rPr lang="ru-RU" sz="2800" b="1" dirty="0" smtClean="0">
                <a:solidFill>
                  <a:schemeClr val="accent3">
                    <a:lumMod val="50000"/>
                  </a:schemeClr>
                </a:solidFill>
              </a:rPr>
              <a:t>, какие предметы съедобные, а какие несъедобные.</a:t>
            </a:r>
            <a:endParaRPr lang="ru-RU" sz="2800" b="1" dirty="0">
              <a:solidFill>
                <a:schemeClr val="accent3">
                  <a:lumMod val="50000"/>
                </a:schemeClr>
              </a:solidFill>
            </a:endParaRPr>
          </a:p>
        </p:txBody>
      </p:sp>
      <p:pic>
        <p:nvPicPr>
          <p:cNvPr id="6148" name="Picture 4" descr="https://i.pinimg.com/originals/00/6f/9c/006f9c2e0a88f57c497a89f9a227f807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571736" y="2143116"/>
            <a:ext cx="4254128" cy="3286148"/>
          </a:xfrm>
          <a:prstGeom prst="rect">
            <a:avLst/>
          </a:prstGeom>
          <a:noFill/>
        </p:spPr>
      </p:pic>
      <p:pic>
        <p:nvPicPr>
          <p:cNvPr id="6150" name="Picture 6" descr="https://i.ytimg.com/vi/SATwR-aK0eM/maxresdefault.jpg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5167" r="2584"/>
          <a:stretch>
            <a:fillRect/>
          </a:stretch>
        </p:blipFill>
        <p:spPr bwMode="auto">
          <a:xfrm>
            <a:off x="996818" y="1214422"/>
            <a:ext cx="8083577" cy="4929222"/>
          </a:xfrm>
          <a:prstGeom prst="rect">
            <a:avLst/>
          </a:prstGeom>
          <a:noFill/>
        </p:spPr>
      </p:pic>
      <p:pic>
        <p:nvPicPr>
          <p:cNvPr id="6152" name="Picture 8" descr="https://gymn1-sochi.ru/800/600/https/yt3.ggpht.com/a/AATXAJwtCTXMZaRoWqOcaVmwRK0HhHtbHyI_y3xhC-lV=s900-c-k-c0xffffffff-no-rj-mo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357422" y="1643050"/>
            <a:ext cx="4572032" cy="4572032"/>
          </a:xfrm>
          <a:prstGeom prst="rect">
            <a:avLst/>
          </a:prstGeom>
          <a:noFill/>
        </p:spPr>
      </p:pic>
      <p:pic>
        <p:nvPicPr>
          <p:cNvPr id="6156" name="Picture 12" descr="https://png.rinvik.ru/files/tri-narisovannye-kubika-lda-s-luzhej-vody.pn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1285852" y="1357298"/>
            <a:ext cx="6328034" cy="4429156"/>
          </a:xfrm>
          <a:prstGeom prst="rect">
            <a:avLst/>
          </a:prstGeom>
          <a:noFill/>
        </p:spPr>
      </p:pic>
      <p:pic>
        <p:nvPicPr>
          <p:cNvPr id="6159" name="Picture 15" descr="https://img-fotki.yandex.ru/get/9816/48968035.2a4/0_e4ac7_e32a667f_orig.png"/>
          <p:cNvPicPr>
            <a:picLocks noChangeAspect="1" noChangeArrowheads="1"/>
          </p:cNvPicPr>
          <p:nvPr/>
        </p:nvPicPr>
        <p:blipFill>
          <a:blip r:embed="rId7"/>
          <a:srcRect l="1879"/>
          <a:stretch>
            <a:fillRect/>
          </a:stretch>
        </p:blipFill>
        <p:spPr bwMode="auto">
          <a:xfrm>
            <a:off x="1070936" y="2214554"/>
            <a:ext cx="7426778" cy="3226680"/>
          </a:xfrm>
          <a:prstGeom prst="rect">
            <a:avLst/>
          </a:prstGeom>
          <a:noFill/>
        </p:spPr>
      </p:pic>
      <p:pic>
        <p:nvPicPr>
          <p:cNvPr id="6163" name="Picture 19" descr="https://avatars.mds.yandex.net/get-zen_doc/1592433/pub_5ceec0f0487e4700b004c2af_5ceef33df0905500af1eaad7/scale_1200"/>
          <p:cNvPicPr>
            <a:picLocks noChangeAspect="1" noChangeArrowheads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857356" y="928670"/>
            <a:ext cx="5610741" cy="5778485"/>
          </a:xfrm>
          <a:prstGeom prst="rect">
            <a:avLst/>
          </a:prstGeom>
          <a:noFill/>
        </p:spPr>
      </p:pic>
      <p:pic>
        <p:nvPicPr>
          <p:cNvPr id="6165" name="Picture 21" descr="https://clipart-best.com/img/tea/tea-clip-art-29.pn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2000232" y="1643050"/>
            <a:ext cx="5857916" cy="3965810"/>
          </a:xfrm>
          <a:prstGeom prst="rect">
            <a:avLst/>
          </a:prstGeom>
          <a:noFill/>
        </p:spPr>
      </p:pic>
      <p:pic>
        <p:nvPicPr>
          <p:cNvPr id="27" name="Picture 27" descr="https://xn-----6kckiwadblcgjxwwirci4z.xn--p1ai/media/posts_admins/luntik/luntik-zabavno-sidit.jpg"/>
          <p:cNvPicPr>
            <a:picLocks noChangeAspect="1" noChangeArrowheads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 flipH="1">
            <a:off x="1071538" y="428604"/>
            <a:ext cx="6334116" cy="633411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8" name="Овальная выноска 27"/>
          <p:cNvSpPr/>
          <p:nvPr/>
        </p:nvSpPr>
        <p:spPr>
          <a:xfrm rot="1097572">
            <a:off x="5369275" y="392357"/>
            <a:ext cx="3477515" cy="2453713"/>
          </a:xfrm>
          <a:prstGeom prst="wedgeEllipseCallou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rgbClr val="C00000"/>
                </a:solidFill>
              </a:rPr>
              <a:t>МОЛОДЕЦ!</a:t>
            </a:r>
            <a:endParaRPr lang="ru-RU" sz="28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7587755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6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6" dur="500"/>
                                        <p:tgtEl>
                                          <p:spTgt spid="61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5" dur="500"/>
                                        <p:tgtEl>
                                          <p:spTgt spid="61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4" dur="500"/>
                                        <p:tgtEl>
                                          <p:spTgt spid="61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3" dur="500"/>
                                        <p:tgtEl>
                                          <p:spTgt spid="61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2" dur="500"/>
                                        <p:tgtEl>
                                          <p:spTgt spid="61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1" dur="500"/>
                                        <p:tgtEl>
                                          <p:spTgt spid="61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5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4" name="Picture 4" descr="https://gifok.net/images/2015/10/16/Camomile_2_122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3000372"/>
            <a:ext cx="9144000" cy="3857628"/>
          </a:xfrm>
          <a:prstGeom prst="rect">
            <a:avLst/>
          </a:prstGeom>
          <a:noFill/>
        </p:spPr>
      </p:pic>
      <p:pic>
        <p:nvPicPr>
          <p:cNvPr id="5127" name="Picture 7" descr="https://thumbs.dreamstime.com/b/%D0%B4%D0%B5%D1%80%D0%B5%D0%B2%D1%8F%D0%BD%D0%BD%D0%B0%D1%8F-%D1%81%D0%BA%D0%B0%D0%BC%D1%8C%D1%8F-%D0%B8-%D0%B5%D1%80%D0%B5%D0%B2%D0%BE-%D1%81%D1%82%D0%B8-%D1%8C-%D1%88%D0%B0%D1%80%D0%B6%D0%B0-75528952.jpg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t="32480" r="13287" b="2953"/>
          <a:stretch>
            <a:fillRect/>
          </a:stretch>
        </p:blipFill>
        <p:spPr bwMode="auto">
          <a:xfrm>
            <a:off x="0" y="0"/>
            <a:ext cx="9214043" cy="6860892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642910" y="214290"/>
            <a:ext cx="7986417" cy="523220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sz="2800" b="1" dirty="0" smtClean="0"/>
              <a:t>Найди картинки, в названиях которых есть звук</a:t>
            </a:r>
            <a:r>
              <a:rPr lang="ru-RU" sz="2800" b="1" dirty="0" smtClean="0">
                <a:solidFill>
                  <a:srgbClr val="C00000"/>
                </a:solidFill>
              </a:rPr>
              <a:t> Й</a:t>
            </a:r>
            <a:endParaRPr lang="ru-RU" sz="2800" b="1" dirty="0">
              <a:solidFill>
                <a:srgbClr val="C00000"/>
              </a:solidFill>
            </a:endParaRPr>
          </a:p>
        </p:txBody>
      </p:sp>
      <p:pic>
        <p:nvPicPr>
          <p:cNvPr id="5129" name="Picture 9" descr="https://illustrators.ru/uploads/illustration/image/1248875/main_%D0%A2%D1%80%D0%BE%D0%BB%D0%BB%D0%B5%D0%B9%D0%B1%D1%83%D1%81.png"/>
          <p:cNvPicPr>
            <a:picLocks noChangeAspect="1" noChangeArrowheads="1"/>
          </p:cNvPicPr>
          <p:nvPr/>
        </p:nvPicPr>
        <p:blipFill>
          <a:blip r:embed="rId4"/>
          <a:srcRect l="20247" t="18790" r="18560" b="16106"/>
          <a:stretch>
            <a:fillRect/>
          </a:stretch>
        </p:blipFill>
        <p:spPr bwMode="auto">
          <a:xfrm rot="175078">
            <a:off x="5185864" y="3206901"/>
            <a:ext cx="2322528" cy="1553206"/>
          </a:xfrm>
          <a:prstGeom prst="rect">
            <a:avLst/>
          </a:prstGeom>
          <a:noFill/>
        </p:spPr>
      </p:pic>
      <p:pic>
        <p:nvPicPr>
          <p:cNvPr id="5131" name="Picture 11" descr="https://images.wbstatic.net/big/new/8860000/8866821-1.jpg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74683" y="1986997"/>
            <a:ext cx="1393041" cy="1857388"/>
          </a:xfrm>
          <a:prstGeom prst="rect">
            <a:avLst/>
          </a:prstGeom>
          <a:noFill/>
        </p:spPr>
      </p:pic>
      <p:pic>
        <p:nvPicPr>
          <p:cNvPr id="5133" name="Picture 13" descr="https://gymn1-sochi.ru/800/600/https/www.pngkey.com/png/full/281-2816735_flutter-the-sparrow-time-lab-vbs-animals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357818" y="1071546"/>
            <a:ext cx="2214578" cy="1703995"/>
          </a:xfrm>
          <a:prstGeom prst="rect">
            <a:avLst/>
          </a:prstGeom>
          <a:noFill/>
        </p:spPr>
      </p:pic>
      <p:pic>
        <p:nvPicPr>
          <p:cNvPr id="5135" name="Picture 15" descr="https://www.magasinrusse.fr/6005-4037/magnit-balalajka-7-5cm.jpg"/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9234" t="2144" r="10499" b="3430"/>
          <a:stretch>
            <a:fillRect/>
          </a:stretch>
        </p:blipFill>
        <p:spPr bwMode="auto">
          <a:xfrm rot="743010">
            <a:off x="2850972" y="1082430"/>
            <a:ext cx="1564013" cy="2252885"/>
          </a:xfrm>
          <a:prstGeom prst="rect">
            <a:avLst/>
          </a:prstGeom>
          <a:noFill/>
        </p:spPr>
      </p:pic>
      <p:pic>
        <p:nvPicPr>
          <p:cNvPr id="5137" name="Picture 17" descr="https://i-a.d-cd.net/254ba0ds-1920.jpg"/>
          <p:cNvPicPr>
            <a:picLocks noChangeAspect="1" noChangeArrowheads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326901" y="3836182"/>
            <a:ext cx="2134248" cy="107157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35649064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13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" dur="indefinite"/>
                                        <p:tgtEl>
                                          <p:spTgt spid="5131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7" dur="indefinite"/>
                                        <p:tgtEl>
                                          <p:spTgt spid="51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131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13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2000" fill="hold"/>
                                        <p:tgtEl>
                                          <p:spTgt spid="513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135"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51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7" dur="2000" fill="hold"/>
                                        <p:tgtEl>
                                          <p:spTgt spid="513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133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51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2" dur="2000" fill="hold"/>
                                        <p:tgtEl>
                                          <p:spTgt spid="512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129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513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27" dur="indefinite"/>
                                        <p:tgtEl>
                                          <p:spTgt spid="5137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28" dur="indefinite"/>
                                        <p:tgtEl>
                                          <p:spTgt spid="51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137"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" name="Picture 2" descr="https://cdn2.static1-sima-land.com/items/2734164/0/700-nw.jpg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285852" y="0"/>
            <a:ext cx="6667500" cy="66675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237</TotalTime>
  <Words>76</Words>
  <Application>Microsoft Office PowerPoint</Application>
  <PresentationFormat>Экран (4:3)</PresentationFormat>
  <Paragraphs>11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Тема Office</vt:lpstr>
      <vt:lpstr>Игра по развитию речи  звук «Л» и «Й»</vt:lpstr>
      <vt:lpstr>Произносим  звуки Л и Й вместе с  Лунтиком</vt:lpstr>
      <vt:lpstr>Слайд 3</vt:lpstr>
      <vt:lpstr>Помоги Лунтику определить  какие слова начинаются на звук Й </vt:lpstr>
      <vt:lpstr>Слайд 5</vt:lpstr>
      <vt:lpstr>Помоги Лунтику  составить предложение по картинкам </vt:lpstr>
      <vt:lpstr>Слайд 7</vt:lpstr>
      <vt:lpstr>Слайд 8</vt:lpstr>
      <vt:lpstr>Слайд 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Произносим правильно буквы Л и Й вместе с </dc:title>
  <dc:creator>User</dc:creator>
  <cp:lastModifiedBy>user</cp:lastModifiedBy>
  <cp:revision>29</cp:revision>
  <dcterms:created xsi:type="dcterms:W3CDTF">2021-04-17T16:37:50Z</dcterms:created>
  <dcterms:modified xsi:type="dcterms:W3CDTF">2023-03-20T07:03:19Z</dcterms:modified>
</cp:coreProperties>
</file>