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2" r:id="rId5"/>
    <p:sldId id="260" r:id="rId6"/>
    <p:sldId id="261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445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2107" y="1371600"/>
            <a:ext cx="6859786" cy="3505200"/>
          </a:xfrm>
        </p:spPr>
        <p:txBody>
          <a:bodyPr rtlCol="0">
            <a:noAutofit/>
          </a:bodyPr>
          <a:lstStyle>
            <a:lvl1pPr>
              <a:defRPr sz="720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2107" y="4953000"/>
            <a:ext cx="6173808" cy="1066800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4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24E59B0-D284-48AD-AFDA-853CF63DC82C}" type="datetimeFigureOut">
              <a:rPr lang="ru-RU" smtClean="0"/>
              <a:pPr/>
              <a:t>20.03.2023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B667FDFA-2F8A-4E18-A27C-0E6D63C3E0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5686547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>
              <a:defRPr/>
            </a:lvl5pPr>
            <a:lvl6pPr>
              <a:defRPr baseline="0"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4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24E59B0-D284-48AD-AFDA-853CF63DC82C}" type="datetimeFigureOut">
              <a:rPr lang="ru-RU" smtClean="0"/>
              <a:pPr/>
              <a:t>20.03.2023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B667FDFA-2F8A-4E18-A27C-0E6D63C3E0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42234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 hasCustomPrompt="1"/>
          </p:nvPr>
        </p:nvSpPr>
        <p:spPr>
          <a:xfrm>
            <a:off x="7315914" y="533400"/>
            <a:ext cx="1028968" cy="5592764"/>
          </a:xfrm>
        </p:spPr>
        <p:txBody>
          <a:bodyPr vert="eaVert" rtlCol="0"/>
          <a:lstStyle>
            <a:lvl1pPr rtl="0">
              <a:defRPr/>
            </a:lvl1pPr>
          </a:lstStyle>
          <a:p>
            <a:pPr rtl="0"/>
            <a:r>
              <a:rPr lang="ru-RU" dirty="0"/>
              <a:t>Стиль образца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2106" y="533400"/>
            <a:ext cx="6059479" cy="5592764"/>
          </a:xfrm>
        </p:spPr>
        <p:txBody>
          <a:bodyPr vert="eaVert"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4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24E59B0-D284-48AD-AFDA-853CF63DC82C}" type="datetimeFigureOut">
              <a:rPr lang="ru-RU" smtClean="0"/>
              <a:pPr/>
              <a:t>20.03.2023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B667FDFA-2F8A-4E18-A27C-0E6D63C3E0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501827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>
              <a:defRPr/>
            </a:lvl5pPr>
            <a:lvl6pPr>
              <a:defRPr baseline="0"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4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24E59B0-D284-48AD-AFDA-853CF63DC82C}" type="datetimeFigureOut">
              <a:rPr lang="ru-RU" smtClean="0"/>
              <a:pPr/>
              <a:t>20.03.2023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B667FDFA-2F8A-4E18-A27C-0E6D63C3E0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9945558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142108" y="2514601"/>
            <a:ext cx="6859786" cy="2819400"/>
          </a:xfrm>
        </p:spPr>
        <p:txBody>
          <a:bodyPr rtlCol="0" anchor="b">
            <a:noAutofit/>
          </a:bodyPr>
          <a:lstStyle>
            <a:lvl1pPr algn="l" rtl="0">
              <a:defRPr sz="6600" b="0" i="0" cap="none" baseline="0"/>
            </a:lvl1pPr>
          </a:lstStyle>
          <a:p>
            <a:pPr rtl="0"/>
            <a:r>
              <a:rPr lang="ru-RU" dirty="0"/>
              <a:t>Стиль образца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42107" y="990600"/>
            <a:ext cx="6173808" cy="1143000"/>
          </a:xfrm>
        </p:spPr>
        <p:txBody>
          <a:bodyPr rtlCol="0" anchor="t">
            <a:normAutofit/>
          </a:bodyPr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4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24E59B0-D284-48AD-AFDA-853CF63DC82C}" type="datetimeFigureOut">
              <a:rPr lang="ru-RU" smtClean="0"/>
              <a:pPr/>
              <a:t>20.03.2023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B667FDFA-2F8A-4E18-A27C-0E6D63C3E0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0699440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типа объект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108" y="533400"/>
            <a:ext cx="7202776" cy="1143000"/>
          </a:xfrm>
        </p:spPr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42108" y="1828800"/>
            <a:ext cx="3484771" cy="41910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857824" y="1828800"/>
            <a:ext cx="3487059" cy="41910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5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24E59B0-D284-48AD-AFDA-853CF63DC82C}" type="datetimeFigureOut">
              <a:rPr lang="ru-RU" smtClean="0"/>
              <a:pPr/>
              <a:t>20.03.2023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B667FDFA-2F8A-4E18-A27C-0E6D63C3E0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7697026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108" y="533400"/>
            <a:ext cx="7202776" cy="1143000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1142108" y="1828800"/>
            <a:ext cx="3484771" cy="762000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142108" y="2667000"/>
            <a:ext cx="3484771" cy="33528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 baseline="0"/>
            </a:lvl6pPr>
            <a:lvl7pPr>
              <a:defRPr sz="1400" baseline="0"/>
            </a:lvl7pPr>
            <a:lvl8pPr>
              <a:defRPr sz="1400" baseline="0"/>
            </a:lvl8pPr>
            <a:lvl9pPr>
              <a:defRPr sz="1400" baseline="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860112" y="1828800"/>
            <a:ext cx="3484771" cy="762000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860112" y="2667000"/>
            <a:ext cx="3484771" cy="33528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8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7" name="Дата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24E59B0-D284-48AD-AFDA-853CF63DC82C}" type="datetimeFigureOut">
              <a:rPr lang="ru-RU" smtClean="0"/>
              <a:pPr/>
              <a:t>20.03.2023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B667FDFA-2F8A-4E18-A27C-0E6D63C3E0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0123101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ru-RU" dirty="0"/>
              <a:t>Стиль образца заголовка</a:t>
            </a:r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24E59B0-D284-48AD-AFDA-853CF63DC82C}" type="datetimeFigureOut">
              <a:rPr lang="ru-RU" smtClean="0"/>
              <a:pPr/>
              <a:t>20.03.2023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B667FDFA-2F8A-4E18-A27C-0E6D63C3E0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5570126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24E59B0-D284-48AD-AFDA-853CF63DC82C}" type="datetimeFigureOut">
              <a:rPr lang="ru-RU" smtClean="0"/>
              <a:pPr/>
              <a:t>20.03.2023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B667FDFA-2F8A-4E18-A27C-0E6D63C3E0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5201728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7624" y="2590800"/>
            <a:ext cx="2458089" cy="1924050"/>
          </a:xfrm>
        </p:spPr>
        <p:txBody>
          <a:bodyPr rtlCol="0" anchor="b">
            <a:normAutofit/>
          </a:bodyPr>
          <a:lstStyle>
            <a:lvl1pPr algn="l">
              <a:defRPr sz="3200" b="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4" name="Замещающий текст 2"/>
          <p:cNvSpPr>
            <a:spLocks noGrp="1"/>
          </p:cNvSpPr>
          <p:nvPr>
            <p:ph type="body" sz="half" idx="2"/>
          </p:nvPr>
        </p:nvSpPr>
        <p:spPr>
          <a:xfrm>
            <a:off x="627624" y="4648200"/>
            <a:ext cx="2458089" cy="1371600"/>
          </a:xfrm>
        </p:spPr>
        <p:txBody>
          <a:bodyPr rtlCol="0"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3" name="Объект 3"/>
          <p:cNvSpPr>
            <a:spLocks noGrp="1"/>
          </p:cNvSpPr>
          <p:nvPr>
            <p:ph idx="1"/>
          </p:nvPr>
        </p:nvSpPr>
        <p:spPr>
          <a:xfrm>
            <a:off x="3886021" y="838200"/>
            <a:ext cx="4630357" cy="51816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8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24E59B0-D284-48AD-AFDA-853CF63DC82C}" type="datetimeFigureOut">
              <a:rPr lang="ru-RU" smtClean="0"/>
              <a:pPr/>
              <a:t>20.03.2023</a:t>
            </a:fld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B667FDFA-2F8A-4E18-A27C-0E6D63C3E0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1828046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7624" y="2590800"/>
            <a:ext cx="2458089" cy="1924050"/>
          </a:xfrm>
        </p:spPr>
        <p:txBody>
          <a:bodyPr rtlCol="0" anchor="b">
            <a:normAutofit/>
          </a:bodyPr>
          <a:lstStyle>
            <a:lvl1pPr algn="l">
              <a:defRPr sz="3200" b="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4" name="Замещающий текст 2"/>
          <p:cNvSpPr>
            <a:spLocks noGrp="1"/>
          </p:cNvSpPr>
          <p:nvPr>
            <p:ph type="body" sz="half" idx="2"/>
          </p:nvPr>
        </p:nvSpPr>
        <p:spPr>
          <a:xfrm>
            <a:off x="627624" y="4648200"/>
            <a:ext cx="2458089" cy="1371600"/>
          </a:xfrm>
        </p:spPr>
        <p:txBody>
          <a:bodyPr rtlCol="0"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3" name="Рисунок 3"/>
          <p:cNvSpPr>
            <a:spLocks noGrp="1"/>
          </p:cNvSpPr>
          <p:nvPr>
            <p:ph type="pic" idx="1"/>
          </p:nvPr>
        </p:nvSpPr>
        <p:spPr>
          <a:xfrm>
            <a:off x="4114681" y="836610"/>
            <a:ext cx="4401697" cy="5183190"/>
          </a:xfrm>
          <a:solidFill>
            <a:schemeClr val="bg2"/>
          </a:solidFill>
        </p:spPr>
        <p:txBody>
          <a:bodyPr tIns="914400" rtlCol="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smtClean="0"/>
              <a:t>Вставка рисунка</a:t>
            </a:r>
            <a:endParaRPr lang="ru-RU" dirty="0"/>
          </a:p>
        </p:txBody>
      </p:sp>
      <p:pic>
        <p:nvPicPr>
          <p:cNvPr id="9" name="Рисунок 4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8857" y="458788"/>
            <a:ext cx="4970963" cy="5938837"/>
          </a:xfrm>
          <a:prstGeom prst="rect">
            <a:avLst/>
          </a:prstGeom>
          <a:noFill/>
          <a:ln>
            <a:noFill/>
          </a:ln>
          <a:effectLst>
            <a:outerShdw blurRad="292100" algn="ctr" rotWithShape="0">
              <a:prstClr val="black">
                <a:alpha val="36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2446932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108" y="533400"/>
            <a:ext cx="7202776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-RU" dirty="0"/>
              <a:t>Стиль образца заголовка</a:t>
            </a:r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1142108" y="1828800"/>
            <a:ext cx="7202776" cy="4191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dirty="0"/>
              <a:t>Образец текста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  <a:p>
            <a:pPr lvl="5" rtl="0"/>
            <a:r>
              <a:rPr lang="ru-RU" dirty="0"/>
              <a:t>Шестой уровень</a:t>
            </a:r>
          </a:p>
          <a:p>
            <a:pPr lvl="6" rtl="0"/>
            <a:r>
              <a:rPr lang="ru-RU" dirty="0"/>
              <a:t>Седьмой уровень</a:t>
            </a:r>
          </a:p>
          <a:p>
            <a:pPr lvl="7" rtl="0"/>
            <a:r>
              <a:rPr lang="ru-RU" dirty="0"/>
              <a:t>Восьмой уровень</a:t>
            </a:r>
          </a:p>
          <a:p>
            <a:pPr lvl="8" rtl="0"/>
            <a:r>
              <a:rPr lang="ru-RU" dirty="0"/>
              <a:t>Девятый уровень</a:t>
            </a:r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1138759" y="6172201"/>
            <a:ext cx="5148187" cy="273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Дата 4"/>
          <p:cNvSpPr>
            <a:spLocks noGrp="1"/>
          </p:cNvSpPr>
          <p:nvPr>
            <p:ph type="dt" sz="half" idx="2"/>
          </p:nvPr>
        </p:nvSpPr>
        <p:spPr>
          <a:xfrm>
            <a:off x="6458441" y="6172201"/>
            <a:ext cx="990302" cy="273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724E59B0-D284-48AD-AFDA-853CF63DC82C}" type="datetimeFigureOut">
              <a:rPr lang="ru-RU" smtClean="0"/>
              <a:pPr/>
              <a:t>20.03.2023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601739" y="6172201"/>
            <a:ext cx="743144" cy="273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B667FDFA-2F8A-4E18-A27C-0E6D63C3E0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26050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3838" indent="-223838" algn="l" defTabSz="914400" rtl="0" eaLnBrk="1" latinLnBrk="0" hangingPunct="1">
        <a:lnSpc>
          <a:spcPct val="90000"/>
        </a:lnSpc>
        <a:spcBef>
          <a:spcPts val="18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3838" algn="l" defTabSz="914400" rtl="0" eaLnBrk="1" latinLnBrk="0" hangingPunct="1">
        <a:lnSpc>
          <a:spcPct val="90000"/>
        </a:lnSpc>
        <a:spcBef>
          <a:spcPts val="8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41363" indent="-17145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66788" indent="-173038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08088" indent="-173038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444752" indent="-173736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82496" indent="-173736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73736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157984" indent="-173736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2143116"/>
            <a:ext cx="8358246" cy="3505200"/>
          </a:xfrm>
        </p:spPr>
        <p:txBody>
          <a:bodyPr/>
          <a:lstStyle/>
          <a:p>
            <a:pPr algn="ctr"/>
            <a:r>
              <a:rPr lang="ru-RU" sz="4400" b="1" dirty="0" smtClean="0"/>
              <a:t>Голос как средство повышения значимости речи педагога в процессе профессионально – педагогического общения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57422" y="6143644"/>
            <a:ext cx="6786578" cy="714356"/>
          </a:xfrm>
        </p:spPr>
        <p:txBody>
          <a:bodyPr/>
          <a:lstStyle/>
          <a:p>
            <a:r>
              <a:rPr lang="ru-RU" dirty="0" smtClean="0"/>
              <a:t>Подготовила: </a:t>
            </a:r>
            <a:r>
              <a:rPr lang="ru-RU" dirty="0" smtClean="0"/>
              <a:t>воспитатель Миронова </a:t>
            </a:r>
            <a:r>
              <a:rPr lang="ru-RU" dirty="0" smtClean="0"/>
              <a:t>Ю.А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Литература</a:t>
            </a:r>
            <a:endParaRPr lang="ru-RU" b="1" dirty="0"/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214282" y="2000240"/>
            <a:ext cx="8643998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28600" marR="0" lvl="0" indent="-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Кан-Калик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В.А. Учителю о педагогическом общении: Кн.для учителя. – М.: Просвещение, 1987. 190 с.</a:t>
            </a:r>
          </a:p>
          <a:p>
            <a:pPr marL="228600" marR="0" lvl="0" indent="-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«Голос педагога как инструмент воздействия» [электронный ресурс]. - Режим доступа: https://studopedia.ru/5_147189_golos-pedagoga-kak-instrument-vozdeystviya.html.(дата обращения: 22.04.2021).</a:t>
            </a:r>
          </a:p>
          <a:p>
            <a:pPr marL="228600" marR="0" lvl="0" indent="-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Times New Roman" pitchFamily="18" charset="0"/>
              </a:rPr>
              <a:t>Основы педагогического мастерства / Под ред. И.А.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Times New Roman" pitchFamily="18" charset="0"/>
              </a:rPr>
              <a:t>Зязюна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Times New Roman" pitchFamily="18" charset="0"/>
              </a:rPr>
              <a:t>. - М., 1989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0"/>
            <a:ext cx="7202776" cy="1143000"/>
          </a:xfrm>
        </p:spPr>
        <p:txBody>
          <a:bodyPr/>
          <a:lstStyle/>
          <a:p>
            <a:pPr algn="ctr"/>
            <a:r>
              <a:rPr lang="ru-RU" dirty="0" smtClean="0"/>
              <a:t>План: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071538" y="1714488"/>
            <a:ext cx="7422225" cy="4247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dirty="0" smtClean="0"/>
              <a:t>Понятие «голос».</a:t>
            </a:r>
          </a:p>
          <a:p>
            <a:pPr marL="342900" indent="-342900">
              <a:buFont typeface="+mj-lt"/>
              <a:buAutoNum type="arabicPeriod"/>
            </a:pPr>
            <a:endParaRPr lang="ru-RU" dirty="0" smtClean="0"/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Основные </a:t>
            </a:r>
            <a:r>
              <a:rPr lang="ru-RU" dirty="0"/>
              <a:t>характеристики профессионального голоса педагога</a:t>
            </a:r>
            <a:r>
              <a:rPr lang="ru-RU" dirty="0" smtClean="0"/>
              <a:t>.</a:t>
            </a:r>
          </a:p>
          <a:p>
            <a:pPr marL="342900" indent="-342900">
              <a:buFont typeface="+mj-lt"/>
              <a:buAutoNum type="arabicPeriod"/>
            </a:pPr>
            <a:endParaRPr lang="ru-RU" dirty="0"/>
          </a:p>
          <a:p>
            <a:pPr marL="342900" indent="-342900"/>
            <a:r>
              <a:rPr lang="ru-RU" dirty="0" smtClean="0"/>
              <a:t>2.1. </a:t>
            </a:r>
            <a:r>
              <a:rPr lang="ru-RU" dirty="0"/>
              <a:t>Артикуляционная </a:t>
            </a:r>
            <a:r>
              <a:rPr lang="ru-RU" dirty="0" smtClean="0"/>
              <a:t>чистота.</a:t>
            </a:r>
          </a:p>
          <a:p>
            <a:pPr marL="342900" indent="-342900"/>
            <a:endParaRPr lang="ru-RU" dirty="0" smtClean="0"/>
          </a:p>
          <a:p>
            <a:pPr marL="342900" indent="-342900"/>
            <a:r>
              <a:rPr lang="ru-RU" dirty="0" smtClean="0"/>
              <a:t>2.2. </a:t>
            </a:r>
            <a:r>
              <a:rPr lang="ru-RU" dirty="0"/>
              <a:t>Интонационная широкая палитра </a:t>
            </a:r>
            <a:r>
              <a:rPr lang="ru-RU" dirty="0" smtClean="0"/>
              <a:t>голоса.</a:t>
            </a:r>
          </a:p>
          <a:p>
            <a:pPr marL="342900" indent="-342900"/>
            <a:endParaRPr lang="ru-RU" dirty="0"/>
          </a:p>
          <a:p>
            <a:pPr marL="342900" indent="-342900"/>
            <a:r>
              <a:rPr lang="ru-RU" dirty="0" smtClean="0"/>
              <a:t>2.3. </a:t>
            </a:r>
            <a:r>
              <a:rPr lang="ru-RU" dirty="0"/>
              <a:t>Мелодичность </a:t>
            </a:r>
            <a:r>
              <a:rPr lang="ru-RU" dirty="0" smtClean="0"/>
              <a:t>голоса.</a:t>
            </a:r>
          </a:p>
          <a:p>
            <a:pPr marL="342900" indent="-342900"/>
            <a:endParaRPr lang="ru-RU" dirty="0" smtClean="0"/>
          </a:p>
          <a:p>
            <a:pPr marL="342900" indent="-342900"/>
            <a:r>
              <a:rPr lang="ru-RU" dirty="0" smtClean="0"/>
              <a:t>2.4. Способность </a:t>
            </a:r>
            <a:r>
              <a:rPr lang="ru-RU" dirty="0"/>
              <a:t>голоса педагога к разным регистрам</a:t>
            </a:r>
            <a:r>
              <a:rPr lang="ru-RU" dirty="0" smtClean="0"/>
              <a:t>.</a:t>
            </a:r>
          </a:p>
          <a:p>
            <a:pPr marL="342900" indent="-342900"/>
            <a:endParaRPr lang="ru-RU" dirty="0"/>
          </a:p>
          <a:p>
            <a:pPr marL="342900" indent="-342900"/>
            <a:r>
              <a:rPr lang="ru-RU" dirty="0" smtClean="0"/>
              <a:t>3. Вывод.</a:t>
            </a:r>
          </a:p>
          <a:p>
            <a:pPr marL="342900" indent="-342900"/>
            <a:endParaRPr lang="ru-RU" dirty="0" smtClean="0"/>
          </a:p>
          <a:p>
            <a:pPr marL="342900" indent="-342900"/>
            <a:r>
              <a:rPr lang="ru-RU" dirty="0" smtClean="0"/>
              <a:t>Литература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571472" y="1571612"/>
            <a:ext cx="8143932" cy="1714512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800" b="1" dirty="0" smtClean="0"/>
              <a:t>Голосом</a:t>
            </a:r>
            <a:r>
              <a:rPr lang="ru-RU" sz="2800" dirty="0" smtClean="0"/>
              <a:t> называют то звучание, которое производит человек при помощи колебания связок, находящихся в горле. Это звучание и есть техническое обеспечение речи педагога.</a:t>
            </a:r>
            <a:endParaRPr lang="ru-RU" sz="2800" b="1" dirty="0"/>
          </a:p>
        </p:txBody>
      </p:sp>
      <p:pic>
        <p:nvPicPr>
          <p:cNvPr id="4098" name="Picture 2" descr="https://attuale.ru/wp-content/uploads/2018/11/img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1934" y="3429000"/>
            <a:ext cx="4530485" cy="29289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Основные характеристики</a:t>
            </a:r>
            <a:r>
              <a:rPr lang="ru-RU" dirty="0" smtClean="0"/>
              <a:t> </a:t>
            </a:r>
            <a:r>
              <a:rPr lang="ru-RU" b="1" dirty="0" smtClean="0"/>
              <a:t>профессионального голоса педагога</a:t>
            </a:r>
            <a:endParaRPr lang="ru-RU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142976" y="2357430"/>
            <a:ext cx="6389891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b="1" dirty="0"/>
              <a:t>Артикуляционная </a:t>
            </a:r>
            <a:r>
              <a:rPr lang="ru-RU" b="1" dirty="0" smtClean="0"/>
              <a:t>чистота.</a:t>
            </a:r>
          </a:p>
          <a:p>
            <a:pPr marL="342900" indent="-342900">
              <a:buFont typeface="+mj-lt"/>
              <a:buAutoNum type="arabicPeriod"/>
            </a:pPr>
            <a:endParaRPr lang="ru-RU" b="1" dirty="0"/>
          </a:p>
          <a:p>
            <a:pPr marL="342900" indent="-342900">
              <a:buFont typeface="+mj-lt"/>
              <a:buAutoNum type="arabicPeriod"/>
            </a:pPr>
            <a:r>
              <a:rPr lang="ru-RU" b="1" dirty="0"/>
              <a:t>Интонационная широкая палитра </a:t>
            </a:r>
            <a:r>
              <a:rPr lang="ru-RU" b="1" dirty="0" smtClean="0"/>
              <a:t>голоса.</a:t>
            </a:r>
          </a:p>
          <a:p>
            <a:pPr marL="342900" indent="-342900">
              <a:buFont typeface="+mj-lt"/>
              <a:buAutoNum type="arabicPeriod"/>
            </a:pPr>
            <a:endParaRPr lang="ru-RU" b="1" dirty="0"/>
          </a:p>
          <a:p>
            <a:pPr marL="342900" indent="-342900">
              <a:buFont typeface="+mj-lt"/>
              <a:buAutoNum type="arabicPeriod"/>
            </a:pPr>
            <a:r>
              <a:rPr lang="ru-RU" b="1" dirty="0"/>
              <a:t>Мелодичность голоса</a:t>
            </a:r>
            <a:r>
              <a:rPr lang="ru-RU" dirty="0"/>
              <a:t> </a:t>
            </a:r>
            <a:r>
              <a:rPr lang="ru-RU" dirty="0" smtClean="0"/>
              <a:t>.</a:t>
            </a:r>
          </a:p>
          <a:p>
            <a:pPr marL="342900" indent="-342900">
              <a:buFont typeface="+mj-lt"/>
              <a:buAutoNum type="arabicPeriod"/>
            </a:pPr>
            <a:endParaRPr lang="ru-RU" dirty="0"/>
          </a:p>
          <a:p>
            <a:pPr marL="342900" indent="-342900">
              <a:buFont typeface="+mj-lt"/>
              <a:buAutoNum type="arabicPeriod"/>
            </a:pPr>
            <a:r>
              <a:rPr lang="ru-RU" b="1" dirty="0" smtClean="0"/>
              <a:t>Способность </a:t>
            </a:r>
            <a:r>
              <a:rPr lang="ru-RU" b="1" dirty="0"/>
              <a:t>голоса педагога к разным </a:t>
            </a:r>
            <a:r>
              <a:rPr lang="ru-RU" b="1" dirty="0" smtClean="0"/>
              <a:t>регистрам.</a:t>
            </a:r>
            <a:endParaRPr lang="ru-RU" dirty="0"/>
          </a:p>
        </p:txBody>
      </p:sp>
      <p:pic>
        <p:nvPicPr>
          <p:cNvPr id="19458" name="Picture 2" descr="https://3.bp.blogspot.com/-lbSoqhOqotw/W-lhz2SdXII/AAAAAAAAG2Q/ieq6GPwUIzo47Rd6pbwj5oRn5N1kv0oNACLcBGAs/s1600/GettyImages-871226640-5a06698022fa3a0036b3f59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86446" y="4357694"/>
            <a:ext cx="3214710" cy="21438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0"/>
            <a:ext cx="7202776" cy="1143000"/>
          </a:xfrm>
        </p:spPr>
        <p:txBody>
          <a:bodyPr/>
          <a:lstStyle/>
          <a:p>
            <a:pPr algn="ctr"/>
            <a:r>
              <a:rPr lang="ru-RU" b="1" dirty="0" smtClean="0"/>
              <a:t>Артикуляционная чистота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857224" y="2143116"/>
            <a:ext cx="778674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i="1" dirty="0" smtClean="0">
                <a:solidFill>
                  <a:srgbClr val="FF0000"/>
                </a:solidFill>
              </a:rPr>
              <a:t>Артикуляционная чистота </a:t>
            </a:r>
            <a:r>
              <a:rPr lang="ru-RU" sz="2000" dirty="0" smtClean="0"/>
              <a:t>обеспечивает </a:t>
            </a:r>
            <a:r>
              <a:rPr lang="ru-RU" sz="2000" dirty="0"/>
              <a:t>внятность речи педагога, зависит от работы, органов речи (языка, губ, голосовых связок, мягкого нёба).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28662" y="3714752"/>
            <a:ext cx="764386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400" dirty="0" smtClean="0">
                <a:solidFill>
                  <a:srgbClr val="FF0000"/>
                </a:solidFill>
              </a:rPr>
              <a:t>!</a:t>
            </a:r>
            <a:r>
              <a:rPr lang="ru-RU" sz="2000" dirty="0" smtClean="0"/>
              <a:t> Педагог </a:t>
            </a:r>
            <a:r>
              <a:rPr lang="ru-RU" sz="2000" dirty="0"/>
              <a:t>не должен говорить громко — он должен уметь говорить так, чтобы каждый мог его услышать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Интонационная широкая палитра голоса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14348" y="2143116"/>
            <a:ext cx="7929618" cy="1323439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000" b="1" dirty="0"/>
              <a:t>Интонационная широкая палитра голоса</a:t>
            </a:r>
            <a:r>
              <a:rPr lang="ru-RU" sz="2000" dirty="0"/>
              <a:t>, обусловленная интонационной насыщенностью, позволяет педагогу очень скупыми лексическими способами отреагировать на случившееся или произвести лаконичное воздействие.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572000" y="4071942"/>
            <a:ext cx="4000528" cy="193899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000" dirty="0"/>
              <a:t>Умение ставить логическое ударение, выделять отдельные слова, значимые для содержания сказанного, обеспечивают выразительность педагогической </a:t>
            </a:r>
            <a:r>
              <a:rPr lang="ru-RU" sz="2000" dirty="0" smtClean="0"/>
              <a:t>речи.</a:t>
            </a:r>
            <a:endParaRPr lang="ru-RU" sz="2000" dirty="0"/>
          </a:p>
        </p:txBody>
      </p:sp>
      <p:pic>
        <p:nvPicPr>
          <p:cNvPr id="1026" name="Picture 2" descr="https://love-is.org/wp-content/uploads/2020/05/rechevoj-etiket-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2648" y="3723756"/>
            <a:ext cx="3501310" cy="22145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3" name="Picture 5" descr="https://superlogoped.com/assets/zhurnal/%D0%94%D0%B5%D1%82%D0%B8/8003-e15442034852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36640" y="1428736"/>
            <a:ext cx="2891829" cy="19288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0"/>
            <a:ext cx="7202776" cy="1143000"/>
          </a:xfrm>
        </p:spPr>
        <p:txBody>
          <a:bodyPr/>
          <a:lstStyle/>
          <a:p>
            <a:pPr algn="ctr"/>
            <a:r>
              <a:rPr lang="ru-RU" dirty="0" smtClean="0"/>
              <a:t> </a:t>
            </a:r>
            <a:br>
              <a:rPr lang="ru-RU" dirty="0" smtClean="0"/>
            </a:br>
            <a:r>
              <a:rPr lang="ru-RU" b="1" dirty="0" smtClean="0"/>
              <a:t>Мелодичность голоса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14348" y="3071810"/>
            <a:ext cx="7929618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000" b="1" dirty="0"/>
              <a:t>Мелодичность голоса</a:t>
            </a:r>
            <a:r>
              <a:rPr lang="ru-RU" sz="2000" dirty="0"/>
              <a:t> придает ему индивидуальную окраску и решительным образом может влиять на эмоциональное самочувствие детей.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4348" y="4429132"/>
            <a:ext cx="7929618" cy="1600438"/>
          </a:xfrm>
          <a:prstGeom prst="rect">
            <a:avLst/>
          </a:prstGeom>
        </p:spPr>
        <p:style>
          <a:lnRef idx="2">
            <a:schemeClr val="accent1"/>
          </a:lnRef>
          <a:fillRef idx="1001">
            <a:schemeClr val="lt2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2000" dirty="0" smtClean="0"/>
              <a:t>Мелодичный </a:t>
            </a:r>
            <a:r>
              <a:rPr lang="ru-RU" sz="2000" dirty="0"/>
              <a:t>голос педагога наполняется чувствами, сообщает </a:t>
            </a:r>
            <a:r>
              <a:rPr lang="ru-RU" sz="2000" dirty="0" smtClean="0"/>
              <a:t>разнообразную </a:t>
            </a:r>
            <a:r>
              <a:rPr lang="ru-RU" sz="2000" dirty="0"/>
              <a:t>палитру эмоций и тем самым служит одним из самых сильных способов развития эмоциональной сферы личности ребенка.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Способность голоса педагога к разным регистрам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14348" y="2413338"/>
            <a:ext cx="7858180" cy="707886"/>
          </a:xfrm>
          <a:prstGeom prst="rect">
            <a:avLst/>
          </a:prstGeom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algn="just"/>
            <a:r>
              <a:rPr lang="ru-RU" sz="2000" dirty="0"/>
              <a:t>В качестве дополнительной характеристики отметим </a:t>
            </a:r>
            <a:r>
              <a:rPr lang="ru-RU" sz="2000" b="1" i="1" dirty="0"/>
              <a:t>способность голоса педагога к разным регистрам</a:t>
            </a:r>
            <a:r>
              <a:rPr lang="ru-RU" sz="2000" dirty="0"/>
              <a:t>. </a:t>
            </a:r>
            <a:endParaRPr lang="ru-RU" sz="2000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714348" y="3500438"/>
            <a:ext cx="7858180" cy="707886"/>
          </a:xfrm>
          <a:prstGeom prst="rect">
            <a:avLst/>
          </a:prstGeom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algn="just"/>
            <a:r>
              <a:rPr lang="ru-RU" sz="2000" dirty="0" smtClean="0"/>
              <a:t>Низкий звук успокаивает, придает какую-то особую значимость речи. Высокие звуки вызывают раздражение, утомляют.</a:t>
            </a:r>
            <a:endParaRPr lang="ru-RU" sz="2000" dirty="0"/>
          </a:p>
        </p:txBody>
      </p:sp>
      <p:pic>
        <p:nvPicPr>
          <p:cNvPr id="21506" name="Picture 2" descr="https://admin.cgon.ru/storage/nZOiUD5XDrIXiRC3DifHWhxqizVo2AHGWfKMoekh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984" y="4572008"/>
            <a:ext cx="4696387" cy="158503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3" name="Picture 3" descr="https://sun9-3.userapi.com/c857724/v857724608/144388/Ya83IsJIp0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6314" y="3000372"/>
            <a:ext cx="3929090" cy="26153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428596" y="1785926"/>
            <a:ext cx="8358246" cy="70788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Исследования показали, что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монотонное изложение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материала снижает восприятие на 35—55%.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3071810"/>
            <a:ext cx="3929090" cy="224676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Овладеть технологией интонирования — значит уметь совершенно точно соотнести задачу педагогического воздействия с определенной выразительной системой интонирования.</a:t>
            </a:r>
            <a:endParaRPr lang="ru-RU" sz="2000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кварель_16x9">
  <a:themeElements>
    <a:clrScheme name="Watercolor_16x9">
      <a:dk1>
        <a:sysClr val="windowText" lastClr="000000"/>
      </a:dk1>
      <a:lt1>
        <a:sysClr val="window" lastClr="FFFFFF"/>
      </a:lt1>
      <a:dk2>
        <a:srgbClr val="09AFA7"/>
      </a:dk2>
      <a:lt2>
        <a:srgbClr val="AEF1EA"/>
      </a:lt2>
      <a:accent1>
        <a:srgbClr val="08CAC1"/>
      </a:accent1>
      <a:accent2>
        <a:srgbClr val="76C714"/>
      </a:accent2>
      <a:accent3>
        <a:srgbClr val="0E70C2"/>
      </a:accent3>
      <a:accent4>
        <a:srgbClr val="259F39"/>
      </a:accent4>
      <a:accent5>
        <a:srgbClr val="C8C015"/>
      </a:accent5>
      <a:accent6>
        <a:srgbClr val="444FDC"/>
      </a:accent6>
      <a:hlink>
        <a:srgbClr val="76C714"/>
      </a:hlink>
      <a:folHlink>
        <a:srgbClr val="7F7F7F"/>
      </a:folHlink>
    </a:clrScheme>
    <a:fontScheme name="Elemental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Office_10793120_TF02886637" id="{EF4838D5-005E-481C-8917-CAE38CE26568}" vid="{5700F920-DCD6-4852-9D53-05CF7BB3072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tf02886637_win32</Template>
  <TotalTime>48</TotalTime>
  <Words>368</Words>
  <Application>Microsoft Office PowerPoint</Application>
  <PresentationFormat>Экран (4:3)</PresentationFormat>
  <Paragraphs>48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Акварель_16x9</vt:lpstr>
      <vt:lpstr>Голос как средство повышения значимости речи педагога в процессе профессионально – педагогического общения </vt:lpstr>
      <vt:lpstr>План:</vt:lpstr>
      <vt:lpstr>Слайд 3</vt:lpstr>
      <vt:lpstr>Основные характеристики профессионального голоса педагога</vt:lpstr>
      <vt:lpstr>Артикуляционная чистота</vt:lpstr>
      <vt:lpstr>Интонационная широкая палитра голоса</vt:lpstr>
      <vt:lpstr>  Мелодичность голоса </vt:lpstr>
      <vt:lpstr>Способность голоса педагога к разным регистрам</vt:lpstr>
      <vt:lpstr>Слайд 9</vt:lpstr>
      <vt:lpstr>Литература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Голос как средство повышения значимости речи педагога в процессе профессионально – педагогического общения</dc:title>
  <dc:creator>user</dc:creator>
  <cp:lastModifiedBy>user</cp:lastModifiedBy>
  <cp:revision>6</cp:revision>
  <dcterms:created xsi:type="dcterms:W3CDTF">2021-04-22T22:49:23Z</dcterms:created>
  <dcterms:modified xsi:type="dcterms:W3CDTF">2023-03-20T07:31:46Z</dcterms:modified>
</cp:coreProperties>
</file>