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67" r:id="rId3"/>
    <p:sldId id="312" r:id="rId4"/>
    <p:sldId id="295" r:id="rId5"/>
    <p:sldId id="297" r:id="rId6"/>
    <p:sldId id="310" r:id="rId7"/>
    <p:sldId id="298" r:id="rId8"/>
    <p:sldId id="299" r:id="rId9"/>
    <p:sldId id="306" r:id="rId10"/>
    <p:sldId id="300" r:id="rId11"/>
    <p:sldId id="307" r:id="rId12"/>
    <p:sldId id="311" r:id="rId13"/>
    <p:sldId id="317" r:id="rId14"/>
    <p:sldId id="318" r:id="rId15"/>
    <p:sldId id="319" r:id="rId16"/>
    <p:sldId id="308" r:id="rId17"/>
    <p:sldId id="263" r:id="rId18"/>
    <p:sldId id="262" r:id="rId19"/>
    <p:sldId id="261" r:id="rId20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BFCDC"/>
    <a:srgbClr val="39471D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682" autoAdjust="0"/>
    <p:restoredTop sz="94660"/>
  </p:normalViewPr>
  <p:slideViewPr>
    <p:cSldViewPr>
      <p:cViewPr varScale="1">
        <p:scale>
          <a:sx n="81" d="100"/>
          <a:sy n="81" d="100"/>
        </p:scale>
        <p:origin x="1651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0"/>
    </c:view3D>
    <c:floor>
      <c:thickness val="0"/>
      <c:spPr>
        <a:solidFill>
          <a:srgbClr val="FAFCBC"/>
        </a:solidFill>
      </c:spPr>
    </c:floor>
    <c:sideWall>
      <c:thickness val="0"/>
      <c:spPr>
        <a:solidFill>
          <a:schemeClr val="bg2"/>
        </a:solidFill>
        <a:ln>
          <a:solidFill>
            <a:schemeClr val="bg1">
              <a:lumMod val="85000"/>
            </a:schemeClr>
          </a:solidFill>
        </a:ln>
      </c:spPr>
    </c:sideWall>
    <c:backWall>
      <c:thickness val="0"/>
      <c:spPr>
        <a:solidFill>
          <a:schemeClr val="bg2"/>
        </a:solidFill>
        <a:ln>
          <a:solidFill>
            <a:schemeClr val="bg1">
              <a:lumMod val="85000"/>
            </a:schemeClr>
          </a:solidFill>
        </a:ln>
      </c:spPr>
    </c:backWall>
    <c:plotArea>
      <c:layout>
        <c:manualLayout>
          <c:layoutTarget val="inner"/>
          <c:xMode val="edge"/>
          <c:yMode val="edge"/>
          <c:x val="0.1372493541767702"/>
          <c:y val="8.2782812645416384E-2"/>
          <c:w val="0.48303520959267582"/>
          <c:h val="0.80056479946381942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Высшая категория</c:v>
                </c:pt>
              </c:strCache>
            </c:strRef>
          </c:tx>
          <c:spPr>
            <a:solidFill>
              <a:srgbClr val="F3F9BF"/>
            </a:solidFill>
            <a:ln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F3F9BF"/>
              </a:solidFill>
              <a:ln w="6697" cap="flat" cmpd="sng" algn="ctr">
                <a:solidFill>
                  <a:schemeClr val="tx1"/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dPt>
          <c:dPt>
            <c:idx val="1"/>
            <c:invertIfNegative val="0"/>
            <c:bubble3D val="0"/>
            <c:spPr>
              <a:solidFill>
                <a:srgbClr val="F3F9BF"/>
              </a:solidFill>
              <a:ln w="6697" cap="flat" cmpd="sng" algn="ctr">
                <a:solidFill>
                  <a:schemeClr val="tx1"/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2019г.</c:v>
                </c:pt>
                <c:pt idx="1">
                  <c:v>2020г.</c:v>
                </c:pt>
                <c:pt idx="2">
                  <c:v>2021г.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0.33</c:v>
                </c:pt>
                <c:pt idx="1">
                  <c:v>0.33</c:v>
                </c:pt>
                <c:pt idx="2">
                  <c:v>0.5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Первая категория</c:v>
                </c:pt>
              </c:strCache>
            </c:strRef>
          </c:tx>
          <c:spPr>
            <a:solidFill>
              <a:srgbClr val="FFC000"/>
            </a:solidFill>
            <a:ln w="6697" cap="flat" cmpd="sng" algn="ctr">
              <a:solidFill>
                <a:schemeClr val="tx1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Pt>
            <c:idx val="2"/>
            <c:invertIfNegative val="0"/>
            <c:bubble3D val="0"/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2019г.</c:v>
                </c:pt>
                <c:pt idx="1">
                  <c:v>2020г.</c:v>
                </c:pt>
                <c:pt idx="2">
                  <c:v>2021г.</c:v>
                </c:pt>
              </c:strCache>
            </c:strRef>
          </c:cat>
          <c:val>
            <c:numRef>
              <c:f>Лист1!$C$2:$C$4</c:f>
              <c:numCache>
                <c:formatCode>0%</c:formatCode>
                <c:ptCount val="3"/>
                <c:pt idx="0">
                  <c:v>0.42</c:v>
                </c:pt>
                <c:pt idx="1">
                  <c:v>0.5</c:v>
                </c:pt>
                <c:pt idx="2">
                  <c:v>0.5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Не имеют категории</c:v>
                </c:pt>
              </c:strCache>
            </c:strRef>
          </c:tx>
          <c:spPr>
            <a:solidFill>
              <a:srgbClr val="92D050"/>
            </a:solidFill>
            <a:ln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</c:dPt>
          <c:cat>
            <c:strRef>
              <c:f>Лист1!$A$2:$A$4</c:f>
              <c:strCache>
                <c:ptCount val="3"/>
                <c:pt idx="0">
                  <c:v>2019г.</c:v>
                </c:pt>
                <c:pt idx="1">
                  <c:v>2020г.</c:v>
                </c:pt>
                <c:pt idx="2">
                  <c:v>2021г.</c:v>
                </c:pt>
              </c:strCache>
            </c:strRef>
          </c:cat>
          <c:val>
            <c:numRef>
              <c:f>Лист1!$D$2:$D$4</c:f>
              <c:numCache>
                <c:formatCode>0%</c:formatCode>
                <c:ptCount val="3"/>
                <c:pt idx="0">
                  <c:v>0.25</c:v>
                </c:pt>
                <c:pt idx="1">
                  <c:v>0.17</c:v>
                </c:pt>
                <c:pt idx="2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67909376"/>
        <c:axId val="367912904"/>
        <c:axId val="314635976"/>
      </c:bar3DChart>
      <c:catAx>
        <c:axId val="3679093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67912904"/>
        <c:crosses val="autoZero"/>
        <c:auto val="1"/>
        <c:lblAlgn val="ctr"/>
        <c:lblOffset val="100"/>
        <c:noMultiLvlLbl val="0"/>
      </c:catAx>
      <c:valAx>
        <c:axId val="367912904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367909376"/>
        <c:crosses val="autoZero"/>
        <c:crossBetween val="between"/>
      </c:valAx>
      <c:serAx>
        <c:axId val="3146359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232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defRPr>
            </a:pPr>
            <a:endParaRPr lang="ru-RU"/>
          </a:p>
        </c:txPr>
        <c:crossAx val="367912904"/>
        <c:crosses val="autoZero"/>
        <c:tickLblSkip val="1"/>
        <c:tickMarkSkip val="1"/>
      </c:serAx>
      <c:spPr>
        <a:noFill/>
        <a:ln w="17858">
          <a:noFill/>
        </a:ln>
      </c:spPr>
    </c:plotArea>
    <c:legend>
      <c:legendPos val="r"/>
      <c:layout>
        <c:manualLayout>
          <c:xMode val="edge"/>
          <c:yMode val="edge"/>
          <c:x val="0.65505314740789933"/>
          <c:y val="0"/>
          <c:w val="0.34204343467481146"/>
          <c:h val="0.62631889953139386"/>
        </c:manualLayout>
      </c:layout>
      <c:overlay val="0"/>
      <c:txPr>
        <a:bodyPr/>
        <a:lstStyle/>
        <a:p>
          <a:pPr>
            <a:defRPr sz="14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265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0"/>
    </c:view3D>
    <c:floor>
      <c:thickness val="0"/>
      <c:spPr>
        <a:solidFill>
          <a:srgbClr val="FAFCBC"/>
        </a:solidFill>
      </c:spPr>
    </c:floor>
    <c:sideWall>
      <c:thickness val="0"/>
      <c:spPr>
        <a:solidFill>
          <a:schemeClr val="bg2"/>
        </a:solidFill>
        <a:ln>
          <a:solidFill>
            <a:schemeClr val="bg1">
              <a:lumMod val="85000"/>
            </a:schemeClr>
          </a:solidFill>
        </a:ln>
      </c:spPr>
    </c:sideWall>
    <c:backWall>
      <c:thickness val="0"/>
      <c:spPr>
        <a:solidFill>
          <a:schemeClr val="bg2"/>
        </a:solidFill>
        <a:ln>
          <a:solidFill>
            <a:schemeClr val="bg1">
              <a:lumMod val="85000"/>
            </a:schemeClr>
          </a:solidFill>
        </a:ln>
      </c:spPr>
    </c:backWall>
    <c:plotArea>
      <c:layout>
        <c:manualLayout>
          <c:layoutTarget val="inner"/>
          <c:xMode val="edge"/>
          <c:yMode val="edge"/>
          <c:x val="0.11119819366286691"/>
          <c:y val="5.6732122356775175E-2"/>
          <c:w val="0.54056984826629029"/>
          <c:h val="0.80056479946381942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Курсовая подготовка</c:v>
                </c:pt>
              </c:strCache>
            </c:strRef>
          </c:tx>
          <c:spPr>
            <a:solidFill>
              <a:srgbClr val="F3F9BF"/>
            </a:solidFill>
            <a:ln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F3F9BF"/>
              </a:solidFill>
              <a:ln w="6697" cap="flat" cmpd="sng" algn="ctr">
                <a:solidFill>
                  <a:schemeClr val="tx1"/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dPt>
          <c:dPt>
            <c:idx val="1"/>
            <c:invertIfNegative val="0"/>
            <c:bubble3D val="0"/>
            <c:spPr>
              <a:solidFill>
                <a:srgbClr val="F3F9BF"/>
              </a:solidFill>
              <a:ln w="6697" cap="flat" cmpd="sng" algn="ctr">
                <a:solidFill>
                  <a:schemeClr val="tx1"/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 formatCode="0%">
                  <c:v>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Курсовая подготовка2</c:v>
                </c:pt>
              </c:strCache>
            </c:strRef>
          </c:tx>
          <c:spPr>
            <a:solidFill>
              <a:srgbClr val="FFC000"/>
            </a:solidFill>
            <a:ln w="6697" cap="flat" cmpd="sng" algn="ctr">
              <a:solidFill>
                <a:schemeClr val="tx1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invertIfNegative val="0"/>
          <c:dLbls>
            <c:dLbl>
              <c:idx val="1"/>
              <c:layout>
                <c:manualLayout>
                  <c:x val="0.16990415604425796"/>
                  <c:y val="-3.73737303139577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</c:numCache>
            </c:numRef>
          </c:cat>
          <c:val>
            <c:numRef>
              <c:f>Лист1!$C$2:$C$4</c:f>
              <c:numCache>
                <c:formatCode>0%</c:formatCode>
                <c:ptCount val="3"/>
                <c:pt idx="1">
                  <c:v>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Курсовая подготовка3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c:spPr>
          <c:invertIfNegative val="0"/>
          <c:dPt>
            <c:idx val="2"/>
            <c:invertIfNegative val="0"/>
            <c:bubble3D val="0"/>
            <c:spPr>
              <a:solidFill>
                <a:srgbClr val="92D050"/>
              </a:solidFill>
              <a:ln>
                <a:solidFill>
                  <a:schemeClr val="tx1"/>
                </a:solidFill>
              </a:ln>
            </c:spPr>
          </c:dPt>
          <c:cat>
            <c:numRef>
              <c:f>Лист1!$A$2:$A$4</c:f>
              <c:numCache>
                <c:formatCode>General</c:formatCode>
                <c:ptCount val="3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</c:numCache>
            </c:numRef>
          </c:cat>
          <c:val>
            <c:numRef>
              <c:f>Лист1!$D$2:$D$4</c:f>
              <c:numCache>
                <c:formatCode>General</c:formatCode>
                <c:ptCount val="3"/>
                <c:pt idx="2" formatCode="0%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67916432"/>
        <c:axId val="367916040"/>
        <c:axId val="213345808"/>
      </c:bar3DChart>
      <c:catAx>
        <c:axId val="3679164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67916040"/>
        <c:crosses val="autoZero"/>
        <c:auto val="1"/>
        <c:lblAlgn val="ctr"/>
        <c:lblOffset val="100"/>
        <c:noMultiLvlLbl val="0"/>
      </c:catAx>
      <c:valAx>
        <c:axId val="367916040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367916432"/>
        <c:crosses val="autoZero"/>
        <c:crossBetween val="between"/>
      </c:valAx>
      <c:serAx>
        <c:axId val="21334580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67916040"/>
        <c:crosses val="autoZero"/>
        <c:tickLblSkip val="1"/>
        <c:tickMarkSkip val="1"/>
      </c:serAx>
      <c:spPr>
        <a:noFill/>
        <a:ln w="17858">
          <a:noFill/>
        </a:ln>
      </c:spPr>
    </c:plotArea>
    <c:plotVisOnly val="1"/>
    <c:dispBlanksAs val="gap"/>
    <c:showDLblsOverMax val="0"/>
  </c:chart>
  <c:txPr>
    <a:bodyPr/>
    <a:lstStyle/>
    <a:p>
      <a:pPr>
        <a:defRPr sz="1265"/>
      </a:pPr>
      <a:endParaRPr lang="ru-RU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0"/>
    <c:view3D>
      <c:rotX val="15"/>
      <c:rotY val="20"/>
      <c:depthPercent val="100"/>
      <c:rAngAx val="0"/>
    </c:view3D>
    <c:floor>
      <c:thickness val="0"/>
    </c:floor>
    <c:sideWall>
      <c:thickness val="0"/>
      <c:spPr>
        <a:solidFill>
          <a:schemeClr val="bg2"/>
        </a:solidFill>
      </c:spPr>
    </c:sideWall>
    <c:backWall>
      <c:thickness val="0"/>
      <c:spPr>
        <a:solidFill>
          <a:schemeClr val="bg2"/>
        </a:solidFill>
      </c:spPr>
    </c:backWall>
    <c:plotArea>
      <c:layout>
        <c:manualLayout>
          <c:layoutTarget val="inner"/>
          <c:xMode val="edge"/>
          <c:yMode val="edge"/>
          <c:x val="0.11072427800819505"/>
          <c:y val="5.1018441513867439E-2"/>
          <c:w val="0.42532067676838026"/>
          <c:h val="0.83030111018705532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Высшее педагогическое образование</c:v>
                </c:pt>
              </c:strCache>
            </c:strRef>
          </c:tx>
          <c:spPr>
            <a:solidFill>
              <a:schemeClr val="bg1"/>
            </a:solidFill>
            <a:ln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Pt>
            <c:idx val="2"/>
            <c:invertIfNegative val="0"/>
            <c:bubble3D val="0"/>
          </c:dPt>
          <c:dLbls>
            <c:dLbl>
              <c:idx val="2"/>
              <c:layout>
                <c:manualLayout>
                  <c:x val="0"/>
                  <c:y val="-3.86135720929072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2019г.</c:v>
                </c:pt>
                <c:pt idx="1">
                  <c:v>2020г.</c:v>
                </c:pt>
                <c:pt idx="2">
                  <c:v>2021г.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0.93</c:v>
                </c:pt>
                <c:pt idx="1">
                  <c:v>0.93</c:v>
                </c:pt>
                <c:pt idx="2">
                  <c:v>0.93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Средне-профессиональное образование</c:v>
                </c:pt>
              </c:strCache>
            </c:strRef>
          </c:tx>
          <c:spPr>
            <a:solidFill>
              <a:srgbClr val="FFFF00"/>
            </a:solidFill>
            <a:ln>
              <a:solidFill>
                <a:schemeClr val="tx1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 smtClean="0"/>
                      <a:t>7%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6.229961109345138E-3"/>
                  <c:y val="7.079073105643073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3.1149805546725688E-2"/>
                  <c:y val="-7.722714418581388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2019г.</c:v>
                </c:pt>
                <c:pt idx="1">
                  <c:v>2020г.</c:v>
                </c:pt>
                <c:pt idx="2">
                  <c:v>2021г.</c:v>
                </c:pt>
              </c:strCache>
            </c:strRef>
          </c:cat>
          <c:val>
            <c:numRef>
              <c:f>Лист1!$C$2:$C$4</c:f>
              <c:numCache>
                <c:formatCode>0%</c:formatCode>
                <c:ptCount val="3"/>
                <c:pt idx="0">
                  <c:v>7.0000000000000007E-2</c:v>
                </c:pt>
                <c:pt idx="1">
                  <c:v>7.0000000000000007E-2</c:v>
                </c:pt>
                <c:pt idx="2">
                  <c:v>7.0000000000000007E-2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67903888"/>
        <c:axId val="367911728"/>
        <c:axId val="213349304"/>
      </c:bar3DChart>
      <c:catAx>
        <c:axId val="3679038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0"/>
            </a:pPr>
            <a:endParaRPr lang="ru-RU"/>
          </a:p>
        </c:txPr>
        <c:crossAx val="367911728"/>
        <c:crosses val="autoZero"/>
        <c:auto val="1"/>
        <c:lblAlgn val="ctr"/>
        <c:lblOffset val="100"/>
        <c:noMultiLvlLbl val="0"/>
      </c:catAx>
      <c:valAx>
        <c:axId val="367911728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367903888"/>
        <c:crosses val="autoZero"/>
        <c:crossBetween val="between"/>
      </c:valAx>
      <c:serAx>
        <c:axId val="2133493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400" b="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367911728"/>
        <c:crosses val="autoZero"/>
        <c:tickLblSkip val="1"/>
        <c:tickMarkSkip val="1"/>
      </c:serAx>
      <c:spPr>
        <a:noFill/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 группа</c:v>
                </c:pt>
              </c:strCache>
            </c:strRef>
          </c:tx>
          <c:spPr>
            <a:solidFill>
              <a:srgbClr val="FFFF00"/>
            </a:solidFill>
            <a:ln>
              <a:solidFill>
                <a:schemeClr val="tx2"/>
              </a:solidFill>
            </a:ln>
          </c:spPr>
          <c:invertIfNegative val="0"/>
          <c:cat>
            <c:strRef>
              <c:f>Лист1!$A$2:$A$7</c:f>
              <c:strCache>
                <c:ptCount val="6"/>
                <c:pt idx="0">
                  <c:v>Методическая компетентность</c:v>
                </c:pt>
                <c:pt idx="2">
                  <c:v>Коммуникативная компетентность</c:v>
                </c:pt>
                <c:pt idx="3">
                  <c:v>Предметная</c:v>
                </c:pt>
                <c:pt idx="5">
                  <c:v>Психологическая компетентность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 formatCode="0%">
                  <c:v>0.5</c:v>
                </c:pt>
                <c:pt idx="2" formatCode="0%">
                  <c:v>0.6</c:v>
                </c:pt>
                <c:pt idx="3" formatCode="0%">
                  <c:v>0.6</c:v>
                </c:pt>
                <c:pt idx="5" formatCode="0%">
                  <c:v>0.5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 группа</c:v>
                </c:pt>
              </c:strCache>
            </c:strRef>
          </c:tx>
          <c:spPr>
            <a:solidFill>
              <a:srgbClr val="FFC000"/>
            </a:solidFill>
            <a:ln>
              <a:solidFill>
                <a:schemeClr val="tx2"/>
              </a:solidFill>
            </a:ln>
          </c:spPr>
          <c:invertIfNegative val="0"/>
          <c:cat>
            <c:strRef>
              <c:f>Лист1!$A$2:$A$7</c:f>
              <c:strCache>
                <c:ptCount val="6"/>
                <c:pt idx="0">
                  <c:v>Методическая компетентность</c:v>
                </c:pt>
                <c:pt idx="2">
                  <c:v>Коммуникативная компетентность</c:v>
                </c:pt>
                <c:pt idx="3">
                  <c:v>Предметная</c:v>
                </c:pt>
                <c:pt idx="5">
                  <c:v>Психологическая компетентность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  <c:pt idx="0" formatCode="0%">
                  <c:v>0.3</c:v>
                </c:pt>
                <c:pt idx="2" formatCode="0%">
                  <c:v>0.3</c:v>
                </c:pt>
                <c:pt idx="3" formatCode="0%">
                  <c:v>0.3</c:v>
                </c:pt>
                <c:pt idx="5" formatCode="0%">
                  <c:v>0.3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3 группа</c:v>
                </c:pt>
              </c:strCache>
            </c:strRef>
          </c:tx>
          <c:spPr>
            <a:solidFill>
              <a:srgbClr val="00B050"/>
            </a:solidFill>
            <a:ln>
              <a:solidFill>
                <a:schemeClr val="tx2"/>
              </a:solidFill>
            </a:ln>
          </c:spPr>
          <c:invertIfNegative val="0"/>
          <c:cat>
            <c:strRef>
              <c:f>Лист1!$A$2:$A$7</c:f>
              <c:strCache>
                <c:ptCount val="6"/>
                <c:pt idx="0">
                  <c:v>Методическая компетентность</c:v>
                </c:pt>
                <c:pt idx="2">
                  <c:v>Коммуникативная компетентность</c:v>
                </c:pt>
                <c:pt idx="3">
                  <c:v>Предметная</c:v>
                </c:pt>
                <c:pt idx="5">
                  <c:v>Психологическая компетентность</c:v>
                </c:pt>
              </c:strCache>
            </c:strRef>
          </c:cat>
          <c:val>
            <c:numRef>
              <c:f>Лист1!$D$2:$D$7</c:f>
              <c:numCache>
                <c:formatCode>General</c:formatCode>
                <c:ptCount val="6"/>
                <c:pt idx="0" formatCode="0%">
                  <c:v>0.2</c:v>
                </c:pt>
                <c:pt idx="2" formatCode="0%">
                  <c:v>0.1</c:v>
                </c:pt>
                <c:pt idx="3" formatCode="0%">
                  <c:v>0.2</c:v>
                </c:pt>
                <c:pt idx="5" formatCode="0%">
                  <c:v>0.2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7903496"/>
        <c:axId val="367918392"/>
      </c:barChart>
      <c:catAx>
        <c:axId val="3679034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367918392"/>
        <c:crosses val="autoZero"/>
        <c:auto val="1"/>
        <c:lblAlgn val="ctr"/>
        <c:lblOffset val="100"/>
        <c:noMultiLvlLbl val="0"/>
      </c:catAx>
      <c:valAx>
        <c:axId val="367918392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6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367903496"/>
        <c:crosses val="autoZero"/>
        <c:crossBetween val="between"/>
      </c:valAx>
      <c:spPr>
        <a:solidFill>
          <a:schemeClr val="accent3">
            <a:lumMod val="60000"/>
            <a:lumOff val="40000"/>
          </a:schemeClr>
        </a:solidFill>
      </c:spPr>
    </c:plotArea>
    <c:legend>
      <c:legendPos val="r"/>
      <c:layout>
        <c:manualLayout>
          <c:xMode val="edge"/>
          <c:yMode val="edge"/>
          <c:x val="0.78601033357929284"/>
          <c:y val="0"/>
          <c:w val="0.18013093137976705"/>
          <c:h val="0.29885140967242957"/>
        </c:manualLayout>
      </c:layout>
      <c:overlay val="0"/>
      <c:txPr>
        <a:bodyPr/>
        <a:lstStyle/>
        <a:p>
          <a:pPr>
            <a:defRPr sz="12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</c:view3D>
    <c:floor>
      <c:thickness val="0"/>
      <c:spPr>
        <a:solidFill>
          <a:schemeClr val="accent3">
            <a:lumMod val="20000"/>
            <a:lumOff val="80000"/>
          </a:schemeClr>
        </a:solidFill>
        <a:ln>
          <a:solidFill>
            <a:schemeClr val="tx1"/>
          </a:solidFill>
        </a:ln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8809454799454411"/>
          <c:y val="0.13653904901038807"/>
          <c:w val="0.39656403125426071"/>
          <c:h val="0.36721741260485102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Удовлетворяют</c:v>
                </c:pt>
              </c:strCache>
            </c:strRef>
          </c:tx>
          <c:spPr>
            <a:solidFill>
              <a:srgbClr val="FFFF00"/>
            </a:solidFill>
            <a:ln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</c:dPt>
          <c:cat>
            <c:strRef>
              <c:f>Лист1!$A$2:$A$5</c:f>
              <c:strCache>
                <c:ptCount val="4"/>
                <c:pt idx="0">
                  <c:v>Выстраивание  взаимоотношений</c:v>
                </c:pt>
                <c:pt idx="1">
                  <c:v>Учебно-образовательные мероприятия</c:v>
                </c:pt>
                <c:pt idx="2">
                  <c:v>Совместная деятельность</c:v>
                </c:pt>
                <c:pt idx="3">
                  <c:v>Качество взаимодействия</c:v>
                </c:pt>
              </c:strCache>
            </c:strRef>
          </c:cat>
          <c:val>
            <c:numRef>
              <c:f>Лист1!$B$2:$B$5</c:f>
              <c:numCache>
                <c:formatCode>0.0%</c:formatCode>
                <c:ptCount val="4"/>
                <c:pt idx="0" formatCode="0%">
                  <c:v>0.9</c:v>
                </c:pt>
                <c:pt idx="1">
                  <c:v>1</c:v>
                </c:pt>
                <c:pt idx="2" formatCode="0%">
                  <c:v>0.9</c:v>
                </c:pt>
                <c:pt idx="3" formatCode="0%">
                  <c:v>0.9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Удовлетворяют частично</c:v>
                </c:pt>
              </c:strCache>
            </c:strRef>
          </c:tx>
          <c:spPr>
            <a:solidFill>
              <a:srgbClr val="92D050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Лист1!$A$2:$A$5</c:f>
              <c:strCache>
                <c:ptCount val="4"/>
                <c:pt idx="0">
                  <c:v>Выстраивание  взаимоотношений</c:v>
                </c:pt>
                <c:pt idx="1">
                  <c:v>Учебно-образовательные мероприятия</c:v>
                </c:pt>
                <c:pt idx="2">
                  <c:v>Совместная деятельность</c:v>
                </c:pt>
                <c:pt idx="3">
                  <c:v>Качество взаимодействия</c:v>
                </c:pt>
              </c:strCache>
            </c:strRef>
          </c:cat>
          <c:val>
            <c:numRef>
              <c:f>Лист1!$C$2:$C$5</c:f>
              <c:numCache>
                <c:formatCode>0%</c:formatCode>
                <c:ptCount val="4"/>
                <c:pt idx="0">
                  <c:v>0.1</c:v>
                </c:pt>
                <c:pt idx="1">
                  <c:v>0.2</c:v>
                </c:pt>
                <c:pt idx="2">
                  <c:v>0.1</c:v>
                </c:pt>
                <c:pt idx="3">
                  <c:v>0.1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Не удовлетворяют</c:v>
                </c:pt>
              </c:strCache>
            </c:strRef>
          </c:tx>
          <c:spPr>
            <a:solidFill>
              <a:schemeClr val="accent6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Лист1!$A$2:$A$5</c:f>
              <c:strCache>
                <c:ptCount val="4"/>
                <c:pt idx="0">
                  <c:v>Выстраивание  взаимоотношений</c:v>
                </c:pt>
                <c:pt idx="1">
                  <c:v>Учебно-образовательные мероприятия</c:v>
                </c:pt>
                <c:pt idx="2">
                  <c:v>Совместная деятельность</c:v>
                </c:pt>
                <c:pt idx="3">
                  <c:v>Качество взаимодействия</c:v>
                </c:pt>
              </c:strCache>
            </c:strRef>
          </c:cat>
          <c:val>
            <c:numRef>
              <c:f>Лист1!$D$2:$D$5</c:f>
              <c:numCache>
                <c:formatCode>0%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 formatCode="General">
                  <c:v>0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cat>
            <c:strRef>
              <c:f>Лист1!$A$2:$A$5</c:f>
              <c:strCache>
                <c:ptCount val="4"/>
                <c:pt idx="0">
                  <c:v>Выстраивание  взаимоотношений</c:v>
                </c:pt>
                <c:pt idx="1">
                  <c:v>Учебно-образовательные мероприятия</c:v>
                </c:pt>
                <c:pt idx="2">
                  <c:v>Совместная деятельность</c:v>
                </c:pt>
                <c:pt idx="3">
                  <c:v>Качество взаимодействия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13445760"/>
        <c:axId val="213447720"/>
        <c:axId val="375880232"/>
      </c:bar3DChart>
      <c:catAx>
        <c:axId val="2134457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/>
                </a:solidFill>
              </a:defRPr>
            </a:pPr>
            <a:endParaRPr lang="ru-RU"/>
          </a:p>
        </c:txPr>
        <c:crossAx val="213447720"/>
        <c:crosses val="autoZero"/>
        <c:auto val="1"/>
        <c:lblAlgn val="ctr"/>
        <c:lblOffset val="100"/>
        <c:noMultiLvlLbl val="0"/>
      </c:catAx>
      <c:valAx>
        <c:axId val="213447720"/>
        <c:scaling>
          <c:orientation val="minMax"/>
        </c:scaling>
        <c:delete val="0"/>
        <c:axPos val="l"/>
        <c:majorGridlines>
          <c:spPr>
            <a:ln>
              <a:solidFill>
                <a:schemeClr val="accent3"/>
              </a:solidFill>
            </a:ln>
          </c:spPr>
        </c:majorGridlines>
        <c:numFmt formatCode="0%" sourceLinked="1"/>
        <c:majorTickMark val="out"/>
        <c:minorTickMark val="none"/>
        <c:tickLblPos val="nextTo"/>
        <c:crossAx val="213445760"/>
        <c:crosses val="autoZero"/>
        <c:crossBetween val="between"/>
      </c:valAx>
      <c:serAx>
        <c:axId val="375880232"/>
        <c:scaling>
          <c:orientation val="minMax"/>
        </c:scaling>
        <c:delete val="1"/>
        <c:axPos val="b"/>
        <c:majorTickMark val="out"/>
        <c:minorTickMark val="none"/>
        <c:tickLblPos val="nextTo"/>
        <c:crossAx val="213447720"/>
        <c:crosses val="autoZero"/>
      </c:serAx>
    </c:plotArea>
    <c:legend>
      <c:legendPos val="r"/>
      <c:legendEntry>
        <c:idx val="3"/>
        <c:delete val="1"/>
      </c:legendEntry>
      <c:layout>
        <c:manualLayout>
          <c:xMode val="edge"/>
          <c:yMode val="edge"/>
          <c:x val="0.55370965846393916"/>
          <c:y val="0.31331295292782063"/>
          <c:w val="0.32151889491021779"/>
          <c:h val="0.5290953565273151"/>
        </c:manualLayout>
      </c:layout>
      <c:overlay val="0"/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0.33545</cdr:x>
      <cdr:y>0</cdr:y>
    </cdr:from>
    <cdr:to>
      <cdr:x>0.45213</cdr:x>
      <cdr:y>0.18697</cdr:y>
    </cdr:to>
    <cdr:pic>
      <cdr:nvPicPr>
        <cdr:cNvPr id="2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1682486" y="0"/>
          <a:ext cx="585267" cy="323116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66F97444-6CD1-4241-BB8A-D47F6315D10D}" type="datetimeFigureOut">
              <a:rPr lang="ru-RU" smtClean="0"/>
              <a:t>06.10.2022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96AE82CB-6543-4207-91E9-9C09B50FD2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61481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AE82CB-6543-4207-91E9-9C09B50FD23B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58764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AE82CB-6543-4207-91E9-9C09B50FD23B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58764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AE82CB-6543-4207-91E9-9C09B50FD23B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1441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AE82CB-6543-4207-91E9-9C09B50FD23B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1441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AE82CB-6543-4207-91E9-9C09B50FD23B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12227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90">
          <a:fgClr>
            <a:srgbClr val="FBFCDC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dou8_poch@mail.ru" TargetMode="External"/><Relationship Id="rId7" Type="http://schemas.openxmlformats.org/officeDocument/2006/relationships/hyperlink" Target="https://vk.com/garmonyadou8" TargetMode="External"/><Relationship Id="rId2" Type="http://schemas.openxmlformats.org/officeDocument/2006/relationships/hyperlink" Target="https://mkdou8pohinki.nubex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.jpeg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base.garant.ru/70535556/" TargetMode="External"/><Relationship Id="rId3" Type="http://schemas.openxmlformats.org/officeDocument/2006/relationships/hyperlink" Target="https://www.garant.ru/products/ipo/prime/doc/70412244/" TargetMode="External"/><Relationship Id="rId7" Type="http://schemas.openxmlformats.org/officeDocument/2006/relationships/hyperlink" Target="https://base.garant.ru/199499/" TargetMode="External"/><Relationship Id="rId12" Type="http://schemas.openxmlformats.org/officeDocument/2006/relationships/hyperlink" Target="https://vmeste-rf.tv/analytics/analytics-a-decade-of-childhood-the-new-national-project-family-values-as-investment-in-the-future-r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arant.ru/products/ipo/prime/doc/71748426/" TargetMode="External"/><Relationship Id="rId11" Type="http://schemas.openxmlformats.org/officeDocument/2006/relationships/hyperlink" Target="https://base.garant.ru/71684480/" TargetMode="External"/><Relationship Id="rId5" Type="http://schemas.openxmlformats.org/officeDocument/2006/relationships/hyperlink" Target="https://base.garant.ru/71937200/" TargetMode="External"/><Relationship Id="rId10" Type="http://schemas.openxmlformats.org/officeDocument/2006/relationships/hyperlink" Target="http://kremlin.ru/acts/assignments/orders/56263" TargetMode="External"/><Relationship Id="rId4" Type="http://schemas.openxmlformats.org/officeDocument/2006/relationships/hyperlink" Target="http://docs.cntd.ru/document/901816019" TargetMode="External"/><Relationship Id="rId9" Type="http://schemas.openxmlformats.org/officeDocument/2006/relationships/hyperlink" Target="http://kremlin.ru/acts/bank/41954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base.garant.ru/71958974/" TargetMode="External"/><Relationship Id="rId7" Type="http://schemas.openxmlformats.org/officeDocument/2006/relationships/hyperlink" Target="https://mkdou8pohinki.nubex.ru/sveden/document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docs.cntd.ru/document/465509170" TargetMode="External"/><Relationship Id="rId5" Type="http://schemas.openxmlformats.org/officeDocument/2006/relationships/hyperlink" Target="https://strategy.government-nnov.ru/ru-RU/national-projects/education" TargetMode="External"/><Relationship Id="rId4" Type="http://schemas.openxmlformats.org/officeDocument/2006/relationships/hyperlink" Target="https://www.garant.ru/products/ipo/prime/doc/400150053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1810" y="1855778"/>
            <a:ext cx="8856984" cy="2293302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ПРОГРАММА РАЗВИТИЯ </a:t>
            </a:r>
            <a:br>
              <a:rPr lang="ru-RU" sz="2400" b="1" dirty="0" smtClean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«МОДЕЛЬ СОПРОВОЖДЕНИЯ И ПОДДЕРЖКИ ПРОФЕССИОНАЛЬНЫХ КОМПЕТЕНЦИЙ  ПЕДАГОГОВ </a:t>
            </a:r>
            <a:br>
              <a:rPr lang="ru-RU" sz="2400" b="1" dirty="0" smtClean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 ОБЛАСТИ ПРОЕКТНОЙ ДЕЯТЕЛЬНОСТИ В РАМКАХ РЕАЛИЗАЦИИ НАЦИОНАЛЬНОГО ПРОЕКТА </a:t>
            </a:r>
            <a:br>
              <a:rPr lang="ru-RU" sz="2400" b="1" dirty="0" smtClean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«ДЕСЯТИЛЕТИЕ ДЕТСТВА»</a:t>
            </a:r>
            <a:br>
              <a:rPr lang="ru-RU" sz="2400" b="1" dirty="0" smtClean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на 2022 – 2026 г. </a:t>
            </a:r>
            <a:endParaRPr lang="ru-RU" sz="2400" dirty="0">
              <a:ln>
                <a:solidFill>
                  <a:schemeClr val="accent3">
                    <a:lumMod val="50000"/>
                  </a:schemeClr>
                </a:solidFill>
              </a:ln>
              <a:solidFill>
                <a:srgbClr val="00B05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51921" y="4447851"/>
            <a:ext cx="5292080" cy="1752600"/>
          </a:xfrm>
        </p:spPr>
        <p:txBody>
          <a:bodyPr>
            <a:normAutofit/>
          </a:bodyPr>
          <a:lstStyle/>
          <a:p>
            <a:pPr algn="l">
              <a:spcBef>
                <a:spcPts val="0"/>
              </a:spcBef>
            </a:pPr>
            <a:endPara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spcBef>
                <a:spcPts val="0"/>
              </a:spcBef>
            </a:pPr>
            <a:r>
              <a:rPr lang="ru-RU" sz="1800" dirty="0" smtClean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Разработчик: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Тяпухина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Светлана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Васильевна    </a:t>
            </a:r>
          </a:p>
          <a:p>
            <a:pPr algn="l">
              <a:spcBef>
                <a:spcPts val="0"/>
              </a:spcBef>
            </a:pP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старший воспитатель.</a:t>
            </a: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4" name="Объект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9" t="5038" r="5535" b="14083"/>
          <a:stretch/>
        </p:blipFill>
        <p:spPr>
          <a:xfrm>
            <a:off x="286159" y="188640"/>
            <a:ext cx="1837569" cy="16671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979712" y="216024"/>
            <a:ext cx="7272808" cy="10527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АДМИНИСТРАЦИЯ ПОЧИНКОВСКОГО  МУНИЦИПАЛЬНОГО ОКРУГА 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НИЖЕГОРОДСКОЙ ОБЛАСТИ 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МУНИЦИПАЛЬНОЕ КАЗЕННОЕ ДОШКОЛЬНОЕ ОБРАЗОВАТЕЛЬНОЕ УЧЕРЕЖДЕНИЕ  ПОЧИНКОВСКИЙ ДЕТСКИЙ САД №8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03848" y="6165304"/>
            <a:ext cx="22397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Починки,   2022 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4883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1331640" y="0"/>
            <a:ext cx="7812360" cy="833568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ЗАДАЧИ ПРОГРАММЫ</a:t>
            </a:r>
            <a:endParaRPr lang="ru-RU" alt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9" t="5038" r="5535" b="14083"/>
          <a:stretch/>
        </p:blipFill>
        <p:spPr>
          <a:xfrm>
            <a:off x="358167" y="116632"/>
            <a:ext cx="1837569" cy="16671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2195736" y="768106"/>
            <a:ext cx="66247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Провести диагностику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дефицитов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компетентности и профессионализма педагогов в проектной деятельности 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Организовать и провести обучение педагогов по формированию проектной компетенции. 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Разработать и реализовать перечень проектов по работе с семьей.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Предусмотреть стимулирование и мотивацию педагогов.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Провести мониторинг проектной деятельности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педагогов.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H:\Фото педагоги\IMG_507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9882" y="4107834"/>
            <a:ext cx="4108622" cy="26049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F:\DCIM\182___03\IMG_815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3" t="5957" r="6901" b="21693"/>
          <a:stretch/>
        </p:blipFill>
        <p:spPr bwMode="auto">
          <a:xfrm>
            <a:off x="-1" y="3629348"/>
            <a:ext cx="4999883" cy="26799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663770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11760" y="620688"/>
            <a:ext cx="6444208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Отсутствие профессиональных дефицитов педагогических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кадров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проектной деятельности.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Обучены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НИРО 100%  педагогов по программе «Формирование проектной компетентности».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Педагогами разработаны и реализованы не менее 6 проектов по работе с семьей.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Предусмотрено стимулирование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мотивация педагогов. 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Оформлена аналитическая справка по результатам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мониторинга профессиональных дефицитов педагогических кадров   в проектной деятельности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Все педагоги  активно участвуют в реализации национального проекта «Десятилетие детства»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>
              <a:buFont typeface="Wingdings" pitchFamily="2" charset="2"/>
              <a:buChar char="Ø"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331640" y="0"/>
            <a:ext cx="7812360" cy="620688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ОЖИДАЕМЫЙ РЕЗУЛЬТАТ</a:t>
            </a:r>
            <a:endParaRPr lang="ru-RU" alt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Объект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9" t="5038" r="5535" b="14083"/>
          <a:stretch/>
        </p:blipFill>
        <p:spPr>
          <a:xfrm>
            <a:off x="358167" y="116632"/>
            <a:ext cx="1837569" cy="16671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Объект 1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0" t="-2957" r="15086" b="3213"/>
          <a:stretch/>
        </p:blipFill>
        <p:spPr>
          <a:xfrm>
            <a:off x="1835696" y="3488718"/>
            <a:ext cx="3784969" cy="33364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2" descr="G:\Новая папка\ГТО\IMG_193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81" t="19151" r="19702" b="-2085"/>
          <a:stretch/>
        </p:blipFill>
        <p:spPr bwMode="auto">
          <a:xfrm>
            <a:off x="5724128" y="3473529"/>
            <a:ext cx="3352920" cy="34838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83330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Объект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7154905"/>
              </p:ext>
            </p:extLst>
          </p:nvPr>
        </p:nvGraphicFramePr>
        <p:xfrm>
          <a:off x="0" y="728073"/>
          <a:ext cx="9052263" cy="5946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5333"/>
                <a:gridCol w="3527575"/>
                <a:gridCol w="497084"/>
                <a:gridCol w="1450524"/>
                <a:gridCol w="133652"/>
                <a:gridCol w="1164754"/>
                <a:gridCol w="1803341"/>
              </a:tblGrid>
              <a:tr h="4679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139" marR="57139" marT="793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МЕРОПРИЯТИЙ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139" marR="57139" marT="793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ОТВЕТСТВЕННЫЙ ИСПОЛНИТЕЛЬ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139" marR="57139" marT="793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СРОК РЕАЛИЗАЦИИ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ОЖИДАЕМЫЙ РЕЗУЛЬТАТ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76060"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ЗАДАЧИ №1</a:t>
                      </a:r>
                      <a:r>
                        <a:rPr lang="ru-RU" sz="140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indent="0" algn="ctr">
                        <a:buFont typeface="Wingdings" pitchFamily="2" charset="2"/>
                        <a:buNone/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Провести диагностику дефицитов компетентности и профессионализма </a:t>
                      </a:r>
                    </a:p>
                    <a:p>
                      <a:pPr marL="0" indent="0" algn="ctr">
                        <a:buFont typeface="Wingdings" pitchFamily="2" charset="2"/>
                        <a:buNone/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педагогов в проектной деятельности</a:t>
                      </a:r>
                    </a:p>
                  </a:txBody>
                  <a:tcPr marL="57139" marR="57139" marT="793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925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139" marR="57139" marT="793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indent="1778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рабочей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группы по разработке программы Развития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39" marR="4203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139" marR="57139" marT="793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Заведующий </a:t>
                      </a:r>
                      <a:r>
                        <a:rPr lang="ru-RU" sz="1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Агрикова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Е.В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139" marR="57139" marT="793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39" marR="4203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12.01.2022г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39" marR="4203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о создании рабочей группы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39" marR="4203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676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139" marR="57139" marT="793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Разработка </a:t>
                      </a:r>
                      <a:r>
                        <a:rPr lang="ru-RU" sz="1400" b="1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диагностики и </a:t>
                      </a: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методических инструментарий для определения </a:t>
                      </a:r>
                      <a:r>
                        <a:rPr lang="ru-RU" sz="1400" b="1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профессиональных  </a:t>
                      </a: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компетенций педагогов ДОУ</a:t>
                      </a:r>
                      <a:r>
                        <a:rPr lang="ru-RU" sz="1400" b="1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по проектной деятельности.</a:t>
                      </a:r>
                      <a:endParaRPr lang="ru-RU" sz="1400" b="1" i="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42039" marR="4203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sz="1600" b="0" i="0" kern="120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7139" marR="57139" marT="793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Старший воспитатель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Тяпухина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С.В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endParaRPr lang="ru-RU" sz="1400" b="1" i="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7139" marR="57139" marT="793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39" marR="4203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20.01.2022г.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39" marR="4203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Диагностика</a:t>
                      </a:r>
                      <a:r>
                        <a:rPr lang="ru-RU" sz="14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методический </a:t>
                      </a:r>
                      <a:r>
                        <a:rPr lang="ru-RU" sz="1400" b="1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инстументарий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39" marR="4203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251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139" marR="57139" marT="793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sz="1400" b="1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Выявление массовых и индивидуальных </a:t>
                      </a:r>
                      <a:r>
                        <a:rPr lang="ru-RU" sz="1400" b="1" i="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профессиональных дефицитов (затруднений) педагогических работников и управленческих кадров в части владения соответствующими знаниями, умениями, навыками, составляющими содержание профессиональных (предметных,</a:t>
                      </a:r>
                    </a:p>
                    <a:p>
                      <a:r>
                        <a:rPr lang="ru-RU" sz="1400" b="1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методических, педагогических и коммуникативных) компетенций</a:t>
                      </a:r>
                      <a:endParaRPr lang="ru-RU" sz="1400" b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39" marR="4203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139" marR="57139" marT="793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Старший воспитатель </a:t>
                      </a:r>
                      <a:r>
                        <a:rPr lang="ru-RU" sz="14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Тяпухина</a:t>
                      </a: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С.В</a:t>
                      </a:r>
                      <a:r>
                        <a:rPr lang="ru-RU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endParaRPr lang="ru-RU" sz="14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Музыкальный</a:t>
                      </a:r>
                      <a:r>
                        <a:rPr lang="ru-RU" sz="1400" b="1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руководитель </a:t>
                      </a:r>
                      <a:r>
                        <a:rPr lang="ru-RU" sz="1400" b="1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Гильманшина</a:t>
                      </a:r>
                      <a:r>
                        <a:rPr lang="ru-RU" sz="1400" b="1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О.К.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Педагог-психолог </a:t>
                      </a: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Гусева М.Л.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139" marR="57139" marT="793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39" marR="4203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25.02.2022г.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39" marR="4203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аналитическая справка по итогам выявления профессиональных дефицитов.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39" marR="4203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247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139" marR="57139" marT="793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Обработка полученных данных по итогам </a:t>
                      </a: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диагностики</a:t>
                      </a:r>
                      <a:r>
                        <a:rPr lang="ru-RU" sz="14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1400" b="1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Анализ результатов диагностики)</a:t>
                      </a:r>
                    </a:p>
                  </a:txBody>
                  <a:tcPr marL="42039" marR="4203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139" marR="57139" marT="793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Старший воспитатель </a:t>
                      </a:r>
                      <a:r>
                        <a:rPr lang="ru-RU" sz="14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Тяпухина</a:t>
                      </a: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С.В., </a:t>
                      </a:r>
                    </a:p>
                  </a:txBody>
                  <a:tcPr marL="57139" marR="57139" marT="793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39" marR="4203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26.02.2022г.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39" marR="4203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итоговый анализ </a:t>
                      </a: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диагностики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39" marR="4203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467544" y="-27384"/>
            <a:ext cx="8229600" cy="634082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ПЛАН ПРОЕКТА ПРОГРАММЫ РАЗВИТИЯ</a:t>
            </a:r>
          </a:p>
        </p:txBody>
      </p:sp>
    </p:spTree>
    <p:extLst>
      <p:ext uri="{BB962C8B-B14F-4D97-AF65-F5344CB8AC3E}">
        <p14:creationId xmlns:p14="http://schemas.microsoft.com/office/powerpoint/2010/main" val="3534581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Объект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893051"/>
              </p:ext>
            </p:extLst>
          </p:nvPr>
        </p:nvGraphicFramePr>
        <p:xfrm>
          <a:off x="15766" y="548680"/>
          <a:ext cx="9036497" cy="59333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4505"/>
                <a:gridCol w="3521431"/>
                <a:gridCol w="1944216"/>
                <a:gridCol w="1296145"/>
                <a:gridCol w="1800200"/>
              </a:tblGrid>
              <a:tr h="4540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139" marR="57139" marT="793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МЕРОПРИЯТИЙ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139" marR="57139" marT="793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ОТВЕТСТВЕННЫЙ ИСПОЛНИТЕЛЬ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139" marR="57139" marT="793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СРОК РЕАЛИЗАЦИИ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ОЖИДАЕМЫЙ РЕЗУЛЬТАТ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32053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ЗАДАЧИ №2</a:t>
                      </a:r>
                      <a:r>
                        <a:rPr lang="ru-RU" sz="1400" b="1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indent="0" algn="ctr">
                        <a:buFont typeface="Wingdings" pitchFamily="2" charset="2"/>
                        <a:buNone/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Организовать и провести обучение педагогов </a:t>
                      </a:r>
                    </a:p>
                    <a:p>
                      <a:pPr marL="0" indent="0" algn="ctr">
                        <a:buFont typeface="Wingdings" pitchFamily="2" charset="2"/>
                        <a:buNone/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 формированию проектной компетенции. </a:t>
                      </a:r>
                    </a:p>
                  </a:txBody>
                  <a:tcPr marL="57139" marR="57139" marT="793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760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139" marR="57139" marT="793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Разработка план-графика </a:t>
                      </a: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повышения квалификации педагогов ДОУ по  обучению проектной деятельности педагогов ДОУ. 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139" marR="57139" marT="793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Заведующий </a:t>
                      </a:r>
                      <a:r>
                        <a:rPr lang="ru-RU" sz="14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Агрикова</a:t>
                      </a: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Е.В.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139" marR="57139" marT="793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01.03. 2022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 –график повышения квалификации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022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139" marR="57139" marT="793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Выстраивание индивидуального маршрута профессионального развития  педагогов по реализации  проектной деятельности.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139" marR="57139" marT="793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Старший воспитатель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Тяпухина</a:t>
                      </a: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С.В.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139" marR="57139" marT="793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01.03.2022</a:t>
                      </a: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Индивидуальные</a:t>
                      </a:r>
                      <a:r>
                        <a:rPr lang="ru-RU" sz="1400" b="1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маршруты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3319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139" marR="57139" marT="793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Проведение  педагогического совета, семинара-практикума,  </a:t>
                      </a:r>
                      <a:r>
                        <a:rPr lang="ru-RU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мастер-класса </a:t>
                      </a: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 вопросам проектной деятельности  </a:t>
                      </a:r>
                      <a:r>
                        <a:rPr lang="ru-RU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рамках повышения компетентности педагогов.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139" marR="57139" marT="793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Старший воспитатель </a:t>
                      </a:r>
                      <a:r>
                        <a:rPr lang="ru-RU" sz="14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Тяпухина</a:t>
                      </a: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С.В</a:t>
                      </a:r>
                      <a:r>
                        <a:rPr lang="ru-RU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endParaRPr lang="ru-RU" sz="14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Воспитатель Кошкина Г.И</a:t>
                      </a:r>
                      <a:endParaRPr lang="ru-RU" sz="14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Педагог-психолог Гусева М.Л.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139" marR="57139" marT="793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10.02.2022-12.12.022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Овладения  </a:t>
                      </a: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педагогами профессиональными компетенциями в области проектной деятельности </a:t>
                      </a:r>
                      <a:r>
                        <a:rPr lang="ru-RU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1099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139" marR="57139" marT="793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Практическое применение 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полученных знаний и умений в составлении</a:t>
                      </a:r>
                      <a:r>
                        <a:rPr lang="ru-RU" sz="140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проектов по 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работе с семьями воспитанников.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139" marR="57139" marT="793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Старший воспитатель </a:t>
                      </a:r>
                      <a:r>
                        <a:rPr lang="ru-RU" sz="1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Тяпухина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С.В.,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Педагоги ДОУ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139" marR="57139" marT="793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2023-2024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Проекты 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467544" y="-27384"/>
            <a:ext cx="8229600" cy="634082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ПЛАН ПРОЕКТА ПРОГРАММЫ РАЗВИТИЯ</a:t>
            </a:r>
          </a:p>
        </p:txBody>
      </p:sp>
    </p:spTree>
    <p:extLst>
      <p:ext uri="{BB962C8B-B14F-4D97-AF65-F5344CB8AC3E}">
        <p14:creationId xmlns:p14="http://schemas.microsoft.com/office/powerpoint/2010/main" val="2229105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Объект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6402246"/>
              </p:ext>
            </p:extLst>
          </p:nvPr>
        </p:nvGraphicFramePr>
        <p:xfrm>
          <a:off x="15766" y="548680"/>
          <a:ext cx="9036497" cy="61281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4505"/>
                <a:gridCol w="3577673"/>
                <a:gridCol w="1512168"/>
                <a:gridCol w="1008112"/>
                <a:gridCol w="2464039"/>
              </a:tblGrid>
              <a:tr h="4540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139" marR="57139" marT="793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МЕРОПРИЯТИЙ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139" marR="57139" marT="793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ОТВЕТСТВЕННЫЙ ИСПОЛНИТЕЛЬ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139" marR="57139" marT="793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СРОК РЕАЛИЗАЦИИ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ОЖИДАЕМЫЙ РЕЗУЛЬТАТ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32053">
                <a:tc gridSpan="5"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ЗАДАЧИ №</a:t>
                      </a:r>
                      <a:r>
                        <a:rPr lang="ru-RU" sz="1400" b="1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  <a:p>
                      <a:pPr marL="0" lvl="1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Разработать и реализовать перечень проектов по работе с семьей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 marL="57139" marR="57139" marT="793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244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139" marR="57139" marT="793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Составление перечня проектов 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по работе с семьей: «Школа молодого родителя»;  «Здоровый ребенок»; «Безопасность детей»; «Культурное развитие детей»</a:t>
                      </a:r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Апрель</a:t>
                      </a:r>
                    </a:p>
                    <a:p>
                      <a:pPr algn="ctr"/>
                      <a:r>
                        <a:rPr lang="ru-RU" sz="1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2022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Создан перечень проектов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022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139" marR="57139" marT="793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Разработка 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маршрутного навигатора  педагогов по проектной деятельности с семьей.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Старший воспитатель</a:t>
                      </a:r>
                      <a:endParaRPr lang="ru-RU" sz="14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Апрель 2022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Организован постоянно действующий семинар по применению методик 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проектной деятельности по работе с семьей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3319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139" marR="57139" marT="793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Разработка,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апробация и реализация проектов по работе с детьми и родителями: «Школа молодого родителя»;  «Здоровый ребенок»; «Безопасность детей»; «Культурное развитие детей»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Педагоги</a:t>
                      </a:r>
                      <a:r>
                        <a:rPr lang="ru-RU" sz="1400" b="1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 специалисты</a:t>
                      </a:r>
                      <a:endParaRPr lang="ru-RU" sz="14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Апрель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2022</a:t>
                      </a:r>
                    </a:p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 декабрь 2026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Создан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ы проекты с детьми и родителями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1099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139" marR="57139" marT="793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Мониторинг уровня удовлетворенности родителей </a:t>
                      </a:r>
                      <a:r>
                        <a:rPr lang="ru-RU" sz="14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взаимодействием с педагогами</a:t>
                      </a:r>
                      <a:r>
                        <a:rPr lang="ru-RU" sz="1400" b="1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ДОУ в реализации совместных проектов.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Рабочая</a:t>
                      </a:r>
                      <a:r>
                        <a:rPr lang="ru-RU" sz="1400" b="1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группа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Конец каждого учебного года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100 % удовлетворенность родителей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467544" y="-27384"/>
            <a:ext cx="8229600" cy="634082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ПЛАН ПРОЕКТА ПРОГРАММЫ РАЗВИТИЯ</a:t>
            </a:r>
          </a:p>
        </p:txBody>
      </p:sp>
    </p:spTree>
    <p:extLst>
      <p:ext uri="{BB962C8B-B14F-4D97-AF65-F5344CB8AC3E}">
        <p14:creationId xmlns:p14="http://schemas.microsoft.com/office/powerpoint/2010/main" val="1032515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Объект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1770220"/>
              </p:ext>
            </p:extLst>
          </p:nvPr>
        </p:nvGraphicFramePr>
        <p:xfrm>
          <a:off x="0" y="620688"/>
          <a:ext cx="9036497" cy="29666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4505"/>
                <a:gridCol w="3521431"/>
                <a:gridCol w="1944216"/>
                <a:gridCol w="1296145"/>
                <a:gridCol w="1800200"/>
              </a:tblGrid>
              <a:tr h="4540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139" marR="57139" marT="793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МЕРОПРИЯТИЙ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139" marR="57139" marT="793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ОТВЕТСТВЕННЫЙ ИСПОЛНИТЕЛЬ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139" marR="57139" marT="793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СРОК РЕАЛИЗАЦИИ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ОЖИДАЕМЫЙ РЕЗУЛЬТАТ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32053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ЗАДАЧИ №4</a:t>
                      </a:r>
                      <a:r>
                        <a:rPr lang="ru-RU" sz="1400" b="1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indent="0" algn="ctr">
                        <a:buFont typeface="Wingdings" pitchFamily="2" charset="2"/>
                        <a:buNone/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Предусмотреть стимулирование и мотивацию педагогов.</a:t>
                      </a:r>
                    </a:p>
                  </a:txBody>
                  <a:tcPr marL="57139" marR="57139" marT="793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760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139" marR="57139" marT="793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Разработать</a:t>
                      </a:r>
                      <a:r>
                        <a:rPr lang="ru-RU" sz="1400" b="1" baseline="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перечень  показателей оценки эффективности и результативности в проектной деятельности педагогов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139" marR="57139" marT="793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Заведующий </a:t>
                      </a:r>
                      <a:r>
                        <a:rPr lang="ru-RU" sz="14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Агрикова</a:t>
                      </a: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Е.В.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139" marR="57139" marT="793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01.02.2022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022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139" marR="57139" marT="793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Применение результатов оценки эффективности в стимулировании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139" marR="57139" marT="793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Заведующий </a:t>
                      </a:r>
                      <a:r>
                        <a:rPr lang="ru-RU" sz="14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Агрикова</a:t>
                      </a:r>
                      <a:r>
                        <a:rPr lang="ru-RU" sz="1400" b="1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Е.В.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139" marR="57139" marT="793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2022-2026</a:t>
                      </a:r>
                      <a:endParaRPr lang="ru-RU" sz="14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Стимулирование в виде</a:t>
                      </a:r>
                      <a:r>
                        <a:rPr lang="ru-RU" sz="1400" b="1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благодарности и денежных вознаграждений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467544" y="-27384"/>
            <a:ext cx="8229600" cy="634082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ПЛАН ПРОЕКТА ПРОГРАММЫ РАЗВИТИЯ</a:t>
            </a:r>
          </a:p>
        </p:txBody>
      </p:sp>
      <p:graphicFrame>
        <p:nvGraphicFramePr>
          <p:cNvPr id="4" name="Объект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69013980"/>
              </p:ext>
            </p:extLst>
          </p:nvPr>
        </p:nvGraphicFramePr>
        <p:xfrm>
          <a:off x="71252" y="3979936"/>
          <a:ext cx="9036497" cy="28621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4505"/>
                <a:gridCol w="3521431"/>
                <a:gridCol w="1944216"/>
                <a:gridCol w="1296145"/>
                <a:gridCol w="1800200"/>
              </a:tblGrid>
              <a:tr h="4352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139" marR="57139" marT="793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МЕРОПРИЯТИЙ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139" marR="57139" marT="793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ОТВЕТСТВЕННЫЙ ИСПОЛНИТЕЛЬ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139" marR="57139" marT="793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СРОК РЕАЛИЗАЦИИ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ОЖИДАЕМЫЙ РЕЗУЛЬТАТ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51732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ЗАДАЧИ №</a:t>
                      </a:r>
                      <a:r>
                        <a:rPr lang="ru-RU" sz="1400" b="1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  <a:p>
                      <a:pPr marL="0" indent="0" algn="ctr">
                        <a:buFont typeface="Wingdings" pitchFamily="2" charset="2"/>
                        <a:buNone/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Провести мониторинг проектной деятельности педагогов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139" marR="57139" marT="793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36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139" marR="57139" marT="793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Сбор информации (портфолио педагогов по проектной деятельности с семьями)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139" marR="57139" marT="793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Старший воспитатель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Тяпухина</a:t>
                      </a: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С.В.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139" marR="57139" marT="793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Ноябрь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2026</a:t>
                      </a:r>
                      <a:endParaRPr lang="ru-RU" sz="14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Портфолио  педагогов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1126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139" marR="57139" marT="793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Подведение результатов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педагогического  мастерства и результативности педагогов.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139" marR="57139" marT="793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Старший воспитатель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Тяпухина</a:t>
                      </a:r>
                      <a:r>
                        <a:rPr lang="ru-RU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С.В.</a:t>
                      </a:r>
                      <a:endParaRPr lang="ru-RU" sz="1400" b="1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400" dirty="0"/>
                    </a:p>
                  </a:txBody>
                  <a:tcPr marL="57139" marR="57139" marT="793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25.12.2025</a:t>
                      </a:r>
                      <a:endParaRPr lang="ru-RU" sz="14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Аналитическая справка по завершению программы Развития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9740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1798147" y="116632"/>
            <a:ext cx="7365504" cy="828092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УПРАВЛЕНИЕ </a:t>
            </a:r>
            <a:b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РЕАЛИЗАЦИЕЙ ПРОГРАММЫ РАЗВИТИЯ </a:t>
            </a:r>
          </a:p>
        </p:txBody>
      </p:sp>
      <p:sp>
        <p:nvSpPr>
          <p:cNvPr id="16387" name="Содержимое 2"/>
          <p:cNvSpPr>
            <a:spLocks noGrp="1"/>
          </p:cNvSpPr>
          <p:nvPr>
            <p:ph sz="quarter" idx="1"/>
          </p:nvPr>
        </p:nvSpPr>
        <p:spPr>
          <a:xfrm>
            <a:off x="880443" y="1757449"/>
            <a:ext cx="1620180" cy="462781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Стратегия развития </a:t>
            </a:r>
          </a:p>
        </p:txBody>
      </p:sp>
      <p:sp>
        <p:nvSpPr>
          <p:cNvPr id="2" name="Равнобедренный треугольник 1"/>
          <p:cNvSpPr/>
          <p:nvPr/>
        </p:nvSpPr>
        <p:spPr>
          <a:xfrm>
            <a:off x="2123728" y="944724"/>
            <a:ext cx="5472608" cy="1044116"/>
          </a:xfrm>
          <a:prstGeom prst="triangl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Заведующий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(руководитель рабочей группы)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рапеция 2"/>
          <p:cNvSpPr/>
          <p:nvPr/>
        </p:nvSpPr>
        <p:spPr>
          <a:xfrm>
            <a:off x="2555776" y="2636912"/>
            <a:ext cx="1656184" cy="792088"/>
          </a:xfrm>
          <a:prstGeom prst="trapezoi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II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рабочая группа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Трапеция 7"/>
          <p:cNvSpPr/>
          <p:nvPr/>
        </p:nvSpPr>
        <p:spPr>
          <a:xfrm>
            <a:off x="107504" y="2636912"/>
            <a:ext cx="1656184" cy="792088"/>
          </a:xfrm>
          <a:prstGeom prst="trapezoi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рабочая группа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Трапеция 10"/>
          <p:cNvSpPr/>
          <p:nvPr/>
        </p:nvSpPr>
        <p:spPr>
          <a:xfrm>
            <a:off x="5004048" y="2636912"/>
            <a:ext cx="1656184" cy="792088"/>
          </a:xfrm>
          <a:prstGeom prst="trapezoi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III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рабочая группа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Трапеция 11"/>
          <p:cNvSpPr/>
          <p:nvPr/>
        </p:nvSpPr>
        <p:spPr>
          <a:xfrm>
            <a:off x="7236296" y="2636912"/>
            <a:ext cx="1656184" cy="792088"/>
          </a:xfrm>
          <a:prstGeom prst="trapezoi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IV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рабочая группа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971600" y="3501008"/>
            <a:ext cx="0" cy="57606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5940152" y="3429000"/>
            <a:ext cx="0" cy="67322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>
            <a:off x="8147788" y="3476557"/>
            <a:ext cx="24612" cy="66000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31" name="Трапеция 30"/>
          <p:cNvSpPr/>
          <p:nvPr/>
        </p:nvSpPr>
        <p:spPr>
          <a:xfrm>
            <a:off x="215516" y="5445224"/>
            <a:ext cx="8748972" cy="792088"/>
          </a:xfrm>
          <a:prstGeom prst="trapezoi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Обучающиеся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2" name="Прямая со стрелкой 31"/>
          <p:cNvCxnSpPr/>
          <p:nvPr/>
        </p:nvCxnSpPr>
        <p:spPr>
          <a:xfrm flipH="1">
            <a:off x="4860032" y="4925012"/>
            <a:ext cx="1008112" cy="73623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6388" name="Прямая соединительная линия 16387"/>
          <p:cNvCxnSpPr/>
          <p:nvPr/>
        </p:nvCxnSpPr>
        <p:spPr>
          <a:xfrm>
            <a:off x="935596" y="2204864"/>
            <a:ext cx="7200800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8153387" y="2204864"/>
            <a:ext cx="19013" cy="4320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5868144" y="2204864"/>
            <a:ext cx="19013" cy="4320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>
            <a:off x="3400859" y="2204864"/>
            <a:ext cx="19013" cy="4320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>
            <a:off x="940153" y="2204864"/>
            <a:ext cx="19013" cy="4320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>
            <a:off x="4741178" y="1988840"/>
            <a:ext cx="0" cy="25047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54" name="Трапеция 53"/>
          <p:cNvSpPr/>
          <p:nvPr/>
        </p:nvSpPr>
        <p:spPr>
          <a:xfrm>
            <a:off x="143508" y="4083049"/>
            <a:ext cx="1980220" cy="792088"/>
          </a:xfrm>
          <a:prstGeom prst="trapezoi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Заведующий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Ст. воспитатель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Трапеция 56"/>
          <p:cNvSpPr/>
          <p:nvPr/>
        </p:nvSpPr>
        <p:spPr>
          <a:xfrm>
            <a:off x="2555776" y="4077072"/>
            <a:ext cx="1980220" cy="792088"/>
          </a:xfrm>
          <a:prstGeom prst="trapezoi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Ст. воспитатель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Педагоги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Трапеция 58"/>
          <p:cNvSpPr/>
          <p:nvPr/>
        </p:nvSpPr>
        <p:spPr>
          <a:xfrm>
            <a:off x="5004048" y="4083049"/>
            <a:ext cx="1800200" cy="792088"/>
          </a:xfrm>
          <a:prstGeom prst="trapezoi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Педагоги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Семьи</a:t>
            </a:r>
          </a:p>
          <a:p>
            <a:pPr algn="ctr"/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Трапеция 59"/>
          <p:cNvSpPr/>
          <p:nvPr/>
        </p:nvSpPr>
        <p:spPr>
          <a:xfrm>
            <a:off x="7164288" y="4136565"/>
            <a:ext cx="1764196" cy="792088"/>
          </a:xfrm>
          <a:prstGeom prst="trapezoi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Заведующий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Ст. воспитатель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8" name="Прямая со стрелкой 67"/>
          <p:cNvCxnSpPr/>
          <p:nvPr/>
        </p:nvCxnSpPr>
        <p:spPr>
          <a:xfrm>
            <a:off x="3419872" y="3429000"/>
            <a:ext cx="0" cy="57606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70" name="Прямая со стрелкой 69"/>
          <p:cNvCxnSpPr/>
          <p:nvPr/>
        </p:nvCxnSpPr>
        <p:spPr>
          <a:xfrm>
            <a:off x="3711572" y="4928653"/>
            <a:ext cx="1000776" cy="73623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71" name="Прямая со стрелкой 70"/>
          <p:cNvCxnSpPr/>
          <p:nvPr/>
        </p:nvCxnSpPr>
        <p:spPr>
          <a:xfrm flipH="1">
            <a:off x="5012432" y="4997020"/>
            <a:ext cx="2943944" cy="73623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/>
          <p:nvPr/>
        </p:nvCxnSpPr>
        <p:spPr>
          <a:xfrm>
            <a:off x="1010798" y="4869160"/>
            <a:ext cx="3309174" cy="7920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81" name="Объект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9" t="5038" r="5535" b="14083"/>
          <a:stretch/>
        </p:blipFill>
        <p:spPr>
          <a:xfrm>
            <a:off x="358167" y="116632"/>
            <a:ext cx="1837569" cy="16671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1848694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20688"/>
          </a:xfrm>
        </p:spPr>
        <p:txBody>
          <a:bodyPr>
            <a:normAutofit/>
          </a:bodyPr>
          <a:lstStyle/>
          <a:p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БЮДЖЕТ ПРОЕКТА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5511032"/>
              </p:ext>
            </p:extLst>
          </p:nvPr>
        </p:nvGraphicFramePr>
        <p:xfrm>
          <a:off x="323528" y="764704"/>
          <a:ext cx="8496945" cy="5410528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504461"/>
                <a:gridCol w="2563896"/>
                <a:gridCol w="1015581"/>
                <a:gridCol w="1100213"/>
                <a:gridCol w="1015581"/>
                <a:gridCol w="984735"/>
                <a:gridCol w="1312478"/>
              </a:tblGrid>
              <a:tr h="111416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en-US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5966" marR="75966" marT="37983" marB="3798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Номер статьи, наименование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финансовых средств 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5966" marR="75966" marT="37983" marB="3798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2022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5966" marR="75966" marT="37983" marB="3798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5966" marR="75966" marT="37983" marB="3798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5966" marR="75966" marT="37983" marB="3798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5966" marR="75966" marT="37983" marB="3798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Финансы из вне</a:t>
                      </a:r>
                      <a:endParaRPr lang="ru-RU" sz="14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966" marR="75966" marT="37983" marB="37983"/>
                </a:tc>
              </a:tr>
              <a:tr h="59733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endParaRPr lang="ru-RU" sz="14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5966" marR="75966" marT="37983" marB="3798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Статья №226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Обучение педагогов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5966" marR="75966" marT="37983" marB="3798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бесплатно</a:t>
                      </a:r>
                      <a:endParaRPr lang="ru-RU" sz="1400" b="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966" marR="75966" marT="37983" marB="3798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бесплатно</a:t>
                      </a:r>
                      <a:endParaRPr lang="ru-RU" sz="1400" b="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966" marR="75966" marT="37983" marB="3798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бесплатно</a:t>
                      </a:r>
                      <a:endParaRPr lang="ru-RU" sz="1400" b="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966" marR="75966" marT="37983" marB="3798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бесплатно</a:t>
                      </a:r>
                      <a:endParaRPr lang="ru-RU" sz="1400" b="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966" marR="75966" marT="37983" marB="3798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квота</a:t>
                      </a:r>
                      <a:endParaRPr lang="ru-RU" sz="1400" b="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966" marR="75966" marT="37983" marB="37983"/>
                </a:tc>
              </a:tr>
              <a:tr h="85575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5966" marR="75966" marT="37983" marB="3798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Статья №211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Стимулирование педагогов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5966" marR="75966" marT="37983" marB="3798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пределах фонда на </a:t>
                      </a:r>
                      <a:r>
                        <a:rPr lang="ru-RU" sz="1400" b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зар.плату</a:t>
                      </a:r>
                      <a:endParaRPr lang="ru-RU" sz="1400" b="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966" marR="75966" marT="37983" marB="3798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пределах фонда на </a:t>
                      </a:r>
                      <a:r>
                        <a:rPr lang="ru-RU" sz="1400" b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зар.плату</a:t>
                      </a:r>
                      <a:endParaRPr lang="ru-RU" sz="1400" b="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966" marR="75966" marT="37983" marB="3798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пределах фонда на </a:t>
                      </a:r>
                      <a:r>
                        <a:rPr lang="ru-RU" sz="1400" b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зар.плату</a:t>
                      </a:r>
                      <a:endParaRPr lang="ru-RU" sz="1400" b="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966" marR="75966" marT="37983" marB="3798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пределах фонда на </a:t>
                      </a:r>
                      <a:r>
                        <a:rPr lang="ru-RU" sz="1400" b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зар.плату</a:t>
                      </a:r>
                      <a:endParaRPr lang="ru-RU" sz="1400" b="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966" marR="75966" marT="37983" marB="3798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b="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966" marR="75966" marT="37983" marB="37983"/>
                </a:tc>
              </a:tr>
              <a:tr h="59733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5966" marR="75966" marT="37983" marB="3798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Статья № 310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Основные средства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5966" marR="75966" marT="37983" marB="3798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пределах</a:t>
                      </a:r>
                      <a:r>
                        <a:rPr lang="ru-RU" sz="1400" b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сметы</a:t>
                      </a:r>
                      <a:endParaRPr lang="ru-RU" sz="1400" b="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966" marR="75966" marT="37983" marB="3798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пределах</a:t>
                      </a:r>
                      <a:r>
                        <a:rPr lang="ru-RU" sz="1400" b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сметы</a:t>
                      </a:r>
                      <a:endParaRPr lang="ru-RU" sz="1400" b="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966" marR="75966" marT="37983" marB="3798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пределах</a:t>
                      </a:r>
                      <a:r>
                        <a:rPr lang="ru-RU" sz="1400" b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сметы</a:t>
                      </a:r>
                      <a:endParaRPr lang="ru-RU" sz="1400" b="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966" marR="75966" marT="37983" marB="3798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пределах</a:t>
                      </a:r>
                      <a:r>
                        <a:rPr lang="ru-RU" sz="1400" b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сметы</a:t>
                      </a:r>
                      <a:endParaRPr lang="ru-RU" sz="1400" b="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966" marR="75966" marT="37983" marB="3798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грант</a:t>
                      </a:r>
                      <a:endParaRPr lang="ru-RU" sz="1400" b="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966" marR="75966" marT="37983" marB="37983"/>
                </a:tc>
              </a:tr>
              <a:tr h="79584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  <a:endParaRPr lang="ru-RU" sz="14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5966" marR="75966" marT="37983" marB="3798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Статья №346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Увеличение материальных запасов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5966" marR="75966" marT="37983" marB="3798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пределах</a:t>
                      </a:r>
                      <a:r>
                        <a:rPr lang="ru-RU" sz="1400" b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сметы</a:t>
                      </a:r>
                      <a:endParaRPr lang="ru-RU" sz="1400" b="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966" marR="75966" marT="37983" marB="3798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пределах</a:t>
                      </a:r>
                      <a:r>
                        <a:rPr lang="ru-RU" sz="1400" b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сметы</a:t>
                      </a:r>
                      <a:endParaRPr lang="ru-RU" sz="1400" b="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966" marR="75966" marT="37983" marB="3798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пределах</a:t>
                      </a:r>
                      <a:r>
                        <a:rPr lang="ru-RU" sz="1400" b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сметы</a:t>
                      </a:r>
                      <a:endParaRPr lang="ru-RU" sz="1400" b="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966" marR="75966" marT="37983" marB="3798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пределах</a:t>
                      </a:r>
                      <a:r>
                        <a:rPr lang="ru-RU" sz="1400" b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сметы</a:t>
                      </a:r>
                      <a:endParaRPr lang="ru-RU" sz="1400" b="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966" marR="75966" marT="37983" marB="37983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75966" marR="75966" marT="37983" marB="37983"/>
                </a:tc>
              </a:tr>
              <a:tr h="85575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4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5966" marR="75966" marT="37983" marB="3798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Статья 226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 работы , услуги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5966" marR="75966" marT="37983" marB="3798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пределах</a:t>
                      </a:r>
                      <a:r>
                        <a:rPr lang="ru-RU" sz="1400" b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сметы</a:t>
                      </a:r>
                      <a:endParaRPr lang="ru-RU" sz="1400" b="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966" marR="75966" marT="37983" marB="3798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пределах</a:t>
                      </a:r>
                      <a:r>
                        <a:rPr lang="ru-RU" sz="1400" b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сметы</a:t>
                      </a:r>
                      <a:endParaRPr lang="ru-RU" sz="1400" b="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966" marR="75966" marT="37983" marB="3798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пределах</a:t>
                      </a:r>
                      <a:r>
                        <a:rPr lang="ru-RU" sz="1400" b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сметы</a:t>
                      </a:r>
                      <a:endParaRPr lang="ru-RU" sz="1400" b="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966" marR="75966" marT="37983" marB="3798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пределах</a:t>
                      </a:r>
                      <a:r>
                        <a:rPr lang="ru-RU" sz="1400" b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сметы</a:t>
                      </a:r>
                      <a:endParaRPr lang="ru-RU" sz="1400" b="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966" marR="75966" marT="37983" marB="37983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75966" marR="75966" marT="37983" marB="37983"/>
                </a:tc>
              </a:tr>
              <a:tr h="401972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5966" marR="75966" marT="37983" marB="37983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5966" marR="75966" marT="37983" marB="3798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5966" marR="75966" marT="37983" marB="3798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5966" marR="75966" marT="37983" marB="3798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5966" marR="75966" marT="37983" marB="3798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5966" marR="75966" marT="37983" marB="3798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5966" marR="75966" marT="37983" marB="37983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4133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92211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ВОЗМОЖНЫЕ РИСКИ И ПУТИ ИХ ПРЕОДОЛЕНИЯ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8787126"/>
              </p:ext>
            </p:extLst>
          </p:nvPr>
        </p:nvGraphicFramePr>
        <p:xfrm>
          <a:off x="179513" y="620688"/>
          <a:ext cx="8964487" cy="4895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48"/>
                <a:gridCol w="2268392"/>
                <a:gridCol w="6264047"/>
              </a:tblGrid>
              <a:tr h="37506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277" marR="34277" marT="4570" marB="0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</a:t>
                      </a:r>
                    </a:p>
                  </a:txBody>
                  <a:tcPr marL="34277" marR="34277" marT="4570" marB="0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ПУТИ ПРЕОДОЛЕНИЯ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277" marR="34277" marT="4570" marB="0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8863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277" marR="34277" marT="4570" marB="0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Низкая  </a:t>
                      </a: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мотивация участия  педагогов  в проектной деятельности</a:t>
                      </a:r>
                      <a:r>
                        <a:rPr lang="ru-RU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34277" marR="34277" marT="4570" marB="0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Предусмотрено стимулирование и мотивация педагогов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 включения педагогов в проектную деятельность по работе с семьей</a:t>
                      </a:r>
                      <a:r>
                        <a:rPr lang="ru-RU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277" marR="34277" marT="4570" marB="0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6094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277" marR="34277" marT="4570" marB="0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Низкая компетентность педагогов в создании проектов </a:t>
                      </a: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277" marR="34277" marT="4570" marB="0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Обучение</a:t>
                      </a:r>
                      <a:r>
                        <a:rPr lang="ru-RU" sz="1600" b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 курсах по</a:t>
                      </a:r>
                      <a:r>
                        <a:rPr lang="ru-RU" alt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alt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повышению квалификации НИРО, участия:</a:t>
                      </a:r>
                      <a:r>
                        <a:rPr lang="ru-RU" alt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семинарах, мастер-классах, семинарах-практикумах, в РМО,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 а так же в районных, региональных, областных, всероссийских, международных: совещаниях, </a:t>
                      </a:r>
                      <a:r>
                        <a:rPr lang="ru-RU" alt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заседаниях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, семинарах, тренингах, семинарах-практикумах, конференциях, форумах слетах, фестивалях.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Вебинарах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Транслирования опыта среди ДОУ на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РМО, 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в СМИ, профессиональных педагогических советах и интернет-сообществах;</a:t>
                      </a:r>
                      <a:r>
                        <a:rPr lang="ru-RU" alt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участия</a:t>
                      </a:r>
                      <a:r>
                        <a:rPr lang="ru-RU" alt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социально-значимых  мероприятий, методических разработок, дидактических игр, проектов (педагог   - дети  - родитель</a:t>
                      </a: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).</a:t>
                      </a:r>
                      <a:endParaRPr lang="ru-RU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77" marR="34277" marT="4570" marB="0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6094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277" marR="34277" marT="4570" marB="0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Низкая организация  рабочего  времени</a:t>
                      </a:r>
                      <a:r>
                        <a:rPr lang="ru-RU" sz="1600" b="1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(не знания бережливых технологий)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277" marR="34277" marT="4570" marB="0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Изучение «Бережливых технологий» и применение технологий на практике. 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277" marR="34277" marT="4570" marB="0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0488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94413" y="672743"/>
            <a:ext cx="6444208" cy="22220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Сайт ДОУ: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  <a:hlinkClick r:id="rId2"/>
              </a:rPr>
              <a:t>https</a:t>
            </a:r>
            <a:r>
              <a:rPr lang="en-US" sz="1800" dirty="0">
                <a:latin typeface="Times New Roman" pitchFamily="18" charset="0"/>
                <a:cs typeface="Times New Roman" pitchFamily="18" charset="0"/>
                <a:hlinkClick r:id="rId2"/>
              </a:rPr>
              <a:t>://mkdou8pohinki.nubex.ru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  <a:hlinkClick r:id="rId2"/>
              </a:rPr>
              <a:t>/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Почта ДОУ: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  <a:hlinkClick r:id="rId3"/>
              </a:rPr>
              <a:t>dou8_poch@mail.ru</a:t>
            </a: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Телефон ДОУ: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88319752192</a:t>
            </a:r>
          </a:p>
          <a:p>
            <a:pPr marL="0" indent="0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Телефон заведующего: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89103807017</a:t>
            </a:r>
          </a:p>
          <a:p>
            <a:pPr marL="0" indent="0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Почтовый адрес: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Нижегородская область,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Починковский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округ, Нижегородская область, с. Починки, ул. Советская, д.11</a:t>
            </a:r>
          </a:p>
          <a:p>
            <a:pPr marL="0" indent="0"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F:\печатать\IMG_938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6080" y="3427279"/>
            <a:ext cx="5342541" cy="29540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Объект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9" t="5038" r="5535" b="14083"/>
          <a:stretch/>
        </p:blipFill>
        <p:spPr>
          <a:xfrm>
            <a:off x="251520" y="116632"/>
            <a:ext cx="1837569" cy="16671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267744" y="-99392"/>
            <a:ext cx="6696744" cy="93610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КОНТАКТНАЯ ИНФОРМАЦИЯ</a:t>
            </a:r>
            <a:endParaRPr lang="ru-RU" sz="2400" dirty="0"/>
          </a:p>
        </p:txBody>
      </p:sp>
      <p:pic>
        <p:nvPicPr>
          <p:cNvPr id="7" name="Picture 2" descr="C:\Users\DOU8-4\Documents\2018\ФОТО\Семья\Слет молодых семей 26-27 июля\IMG_0433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0" t="7632" r="16096" b="23887"/>
          <a:stretch/>
        </p:blipFill>
        <p:spPr bwMode="auto">
          <a:xfrm>
            <a:off x="107504" y="2741344"/>
            <a:ext cx="3516568" cy="25417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5496" y="5301208"/>
            <a:ext cx="3600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Сайт сообщества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ДОУ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Клуб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молодых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семей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«Гармония» </a:t>
            </a:r>
            <a:r>
              <a:rPr lang="en-US" dirty="0">
                <a:latin typeface="Times New Roman" pitchFamily="18" charset="0"/>
                <a:cs typeface="Times New Roman" pitchFamily="18" charset="0"/>
                <a:hlinkClick r:id="rId7"/>
              </a:rPr>
              <a:t>https://vk.com/garmonyadou8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196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504056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НОРМАТИВНО-ПРАВОВОЕ ОБЕСПЕЧЕНИЕ ПРОГРАММЫ</a:t>
            </a:r>
          </a:p>
        </p:txBody>
      </p:sp>
      <p:sp>
        <p:nvSpPr>
          <p:cNvPr id="7171" name="Содержимое 2"/>
          <p:cNvSpPr>
            <a:spLocks noGrp="1"/>
          </p:cNvSpPr>
          <p:nvPr>
            <p:ph sz="quarter" idx="1"/>
          </p:nvPr>
        </p:nvSpPr>
        <p:spPr>
          <a:xfrm>
            <a:off x="0" y="548680"/>
            <a:ext cx="9144000" cy="6237312"/>
          </a:xfr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indent="-169863">
              <a:spcBef>
                <a:spcPts val="0"/>
              </a:spcBef>
              <a:buFont typeface="Wingdings" pitchFamily="2" charset="2"/>
              <a:buChar char="Ø"/>
            </a:pPr>
            <a:r>
              <a:rPr lang="ru-RU" sz="1550" b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ФЕДЕРАЛЬНЫЙ УРОВЕНЬ </a:t>
            </a:r>
          </a:p>
          <a:p>
            <a:pPr indent="-169863">
              <a:spcBef>
                <a:spcPts val="0"/>
              </a:spcBef>
              <a:buFont typeface="Wingdings" pitchFamily="2" charset="2"/>
              <a:buChar char="Ø"/>
            </a:pPr>
            <a:r>
              <a:rPr lang="ru-RU" sz="15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Федеральный </a:t>
            </a:r>
            <a:r>
              <a:rPr lang="ru-RU" sz="15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государственный образовательный стандарт дошкольного образования (ФГОС ДО), приказ </a:t>
            </a:r>
            <a:r>
              <a:rPr lang="ru-RU" sz="155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sz="15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Росси </a:t>
            </a:r>
            <a:r>
              <a:rPr lang="ru-RU" sz="15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№ </a:t>
            </a:r>
            <a:r>
              <a:rPr lang="ru-RU" sz="15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1155 от 17 ноября 2013г</a:t>
            </a:r>
            <a:r>
              <a:rPr lang="ru-RU" sz="15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Ссылка: </a:t>
            </a:r>
            <a:r>
              <a:rPr lang="en-US" sz="15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https</a:t>
            </a:r>
            <a:r>
              <a:rPr lang="en-US" sz="15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://www.garant.ru/products/ipo/prime/doc/70412244</a:t>
            </a:r>
            <a:r>
              <a:rPr lang="en-US" sz="15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/</a:t>
            </a:r>
            <a:r>
              <a:rPr lang="ru-RU" sz="15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155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-169863">
              <a:spcBef>
                <a:spcPts val="0"/>
              </a:spcBef>
              <a:buFont typeface="+mj-lt"/>
              <a:buAutoNum type="arabicPeriod"/>
            </a:pPr>
            <a:r>
              <a:rPr lang="ru-RU" sz="15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Приказ Министерства образования и науки Российской  Федерации от 11.02.2020 № 373 «О концепции модернизации  российского образования на период до 2010». Ссылка: </a:t>
            </a:r>
            <a:r>
              <a:rPr lang="en-US" sz="15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http</a:t>
            </a:r>
            <a:r>
              <a:rPr lang="en-US" sz="15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://</a:t>
            </a:r>
            <a:r>
              <a:rPr lang="en-US" sz="15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docs.cntd.ru/document/901816019</a:t>
            </a:r>
            <a:endParaRPr lang="ru-RU" sz="155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-169863">
              <a:spcBef>
                <a:spcPts val="0"/>
              </a:spcBef>
              <a:buFont typeface="+mj-lt"/>
              <a:buAutoNum type="arabicPeriod"/>
            </a:pPr>
            <a:r>
              <a:rPr lang="ru-RU" sz="1550" dirty="0" smtClean="0">
                <a:latin typeface="Times New Roman" pitchFamily="18" charset="0"/>
                <a:cs typeface="Times New Roman" pitchFamily="18" charset="0"/>
              </a:rPr>
              <a:t>Указ </a:t>
            </a:r>
            <a:r>
              <a:rPr lang="ru-RU" sz="1550" dirty="0">
                <a:latin typeface="Times New Roman" pitchFamily="18" charset="0"/>
                <a:cs typeface="Times New Roman" pitchFamily="18" charset="0"/>
              </a:rPr>
              <a:t>Президента Российской Федерации от 07.05.2018 г. № </a:t>
            </a:r>
            <a:r>
              <a:rPr lang="ru-RU" sz="1550" dirty="0" smtClean="0">
                <a:latin typeface="Times New Roman" pitchFamily="18" charset="0"/>
                <a:cs typeface="Times New Roman" pitchFamily="18" charset="0"/>
              </a:rPr>
              <a:t>204  О</a:t>
            </a:r>
            <a:r>
              <a:rPr lang="ru-RU" sz="1550" dirty="0">
                <a:latin typeface="Times New Roman" pitchFamily="18" charset="0"/>
                <a:cs typeface="Times New Roman" pitchFamily="18" charset="0"/>
              </a:rPr>
              <a:t> национальных целях и стратегических задачах развития Российской Федерации на период до 2024 </a:t>
            </a:r>
            <a:r>
              <a:rPr lang="ru-RU" sz="1550" dirty="0" smtClean="0">
                <a:latin typeface="Times New Roman" pitchFamily="18" charset="0"/>
                <a:cs typeface="Times New Roman" pitchFamily="18" charset="0"/>
              </a:rPr>
              <a:t>года.</a:t>
            </a:r>
            <a:r>
              <a:rPr lang="en-US" sz="15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50" dirty="0" smtClean="0">
                <a:latin typeface="Times New Roman" pitchFamily="18" charset="0"/>
                <a:cs typeface="Times New Roman" pitchFamily="18" charset="0"/>
              </a:rPr>
              <a:t>Ссылка: </a:t>
            </a:r>
            <a:r>
              <a:rPr lang="en-US" sz="1550" dirty="0" smtClean="0">
                <a:latin typeface="Times New Roman" pitchFamily="18" charset="0"/>
                <a:cs typeface="Times New Roman" pitchFamily="18" charset="0"/>
                <a:hlinkClick r:id="rId5"/>
              </a:rPr>
              <a:t>https</a:t>
            </a:r>
            <a:r>
              <a:rPr lang="en-US" sz="1550" dirty="0">
                <a:latin typeface="Times New Roman" pitchFamily="18" charset="0"/>
                <a:cs typeface="Times New Roman" pitchFamily="18" charset="0"/>
                <a:hlinkClick r:id="rId5"/>
              </a:rPr>
              <a:t>://base.garant.ru/71937200</a:t>
            </a:r>
            <a:r>
              <a:rPr lang="en-US" sz="1550" dirty="0" smtClean="0">
                <a:latin typeface="Times New Roman" pitchFamily="18" charset="0"/>
                <a:cs typeface="Times New Roman" pitchFamily="18" charset="0"/>
                <a:hlinkClick r:id="rId5"/>
              </a:rPr>
              <a:t>/</a:t>
            </a:r>
            <a:r>
              <a:rPr lang="ru-RU" sz="155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indent="-169863">
              <a:spcBef>
                <a:spcPts val="0"/>
              </a:spcBef>
              <a:buFont typeface="+mj-lt"/>
              <a:buAutoNum type="arabicPeriod"/>
            </a:pPr>
            <a:r>
              <a:rPr lang="en-US" sz="1550" dirty="0" smtClean="0">
                <a:latin typeface="Times New Roman" pitchFamily="18" charset="0"/>
                <a:cs typeface="Times New Roman" pitchFamily="18" charset="0"/>
                <a:hlinkClick r:id="rId6"/>
              </a:rPr>
              <a:t>https</a:t>
            </a:r>
            <a:r>
              <a:rPr lang="en-US" sz="1550" dirty="0">
                <a:latin typeface="Times New Roman" pitchFamily="18" charset="0"/>
                <a:cs typeface="Times New Roman" pitchFamily="18" charset="0"/>
                <a:hlinkClick r:id="rId6"/>
              </a:rPr>
              <a:t>://www.garant.ru/products/ipo/prime/doc/71748426</a:t>
            </a:r>
            <a:r>
              <a:rPr lang="en-US" sz="1550" dirty="0" smtClean="0">
                <a:latin typeface="Times New Roman" pitchFamily="18" charset="0"/>
                <a:cs typeface="Times New Roman" pitchFamily="18" charset="0"/>
                <a:hlinkClick r:id="rId6"/>
              </a:rPr>
              <a:t>/</a:t>
            </a:r>
            <a:endParaRPr lang="ru-RU" sz="1550" dirty="0" smtClean="0">
              <a:latin typeface="Times New Roman" pitchFamily="18" charset="0"/>
              <a:cs typeface="Times New Roman" pitchFamily="18" charset="0"/>
            </a:endParaRPr>
          </a:p>
          <a:p>
            <a:pPr indent="-169863">
              <a:spcBef>
                <a:spcPts val="0"/>
              </a:spcBef>
              <a:buFont typeface="+mj-lt"/>
              <a:buAutoNum type="arabicPeriod"/>
            </a:pPr>
            <a:r>
              <a:rPr lang="ru-RU" sz="1550" dirty="0" smtClean="0"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sz="1550" dirty="0" err="1">
                <a:latin typeface="Times New Roman" pitchFamily="18" charset="0"/>
                <a:cs typeface="Times New Roman" pitchFamily="18" charset="0"/>
              </a:rPr>
              <a:t>Минздравсоцразвития</a:t>
            </a:r>
            <a:r>
              <a:rPr lang="ru-RU" sz="1550" dirty="0">
                <a:latin typeface="Times New Roman" pitchFamily="18" charset="0"/>
                <a:cs typeface="Times New Roman" pitchFamily="18" charset="0"/>
              </a:rPr>
              <a:t> России от 26.08.2010 г. № 761н «Об утверждении Единого квалификационного справочника должностей руководителей, специалистов и служащих, раздел «Квалификационные характеристики должностей работников образования» с изменениями, внесенными приказом </a:t>
            </a:r>
            <a:r>
              <a:rPr lang="ru-RU" sz="1550" dirty="0" err="1">
                <a:latin typeface="Times New Roman" pitchFamily="18" charset="0"/>
                <a:cs typeface="Times New Roman" pitchFamily="18" charset="0"/>
              </a:rPr>
              <a:t>Минздравсоцразвития</a:t>
            </a:r>
            <a:r>
              <a:rPr lang="ru-RU" sz="1550" dirty="0">
                <a:latin typeface="Times New Roman" pitchFamily="18" charset="0"/>
                <a:cs typeface="Times New Roman" pitchFamily="18" charset="0"/>
              </a:rPr>
              <a:t> России от 31.08.2011 г. № </a:t>
            </a:r>
            <a:r>
              <a:rPr lang="ru-RU" sz="1550" dirty="0" smtClean="0">
                <a:latin typeface="Times New Roman" pitchFamily="18" charset="0"/>
                <a:cs typeface="Times New Roman" pitchFamily="18" charset="0"/>
              </a:rPr>
              <a:t>448н. Ссылка: </a:t>
            </a:r>
            <a:r>
              <a:rPr lang="en-US" sz="1550" dirty="0" smtClean="0">
                <a:latin typeface="Times New Roman" pitchFamily="18" charset="0"/>
                <a:cs typeface="Times New Roman" pitchFamily="18" charset="0"/>
                <a:hlinkClick r:id="rId7"/>
              </a:rPr>
              <a:t>https</a:t>
            </a:r>
            <a:r>
              <a:rPr lang="en-US" sz="1550" dirty="0">
                <a:latin typeface="Times New Roman" pitchFamily="18" charset="0"/>
                <a:cs typeface="Times New Roman" pitchFamily="18" charset="0"/>
                <a:hlinkClick r:id="rId7"/>
              </a:rPr>
              <a:t>://base.garant.ru/199499</a:t>
            </a:r>
            <a:r>
              <a:rPr lang="en-US" sz="1550" dirty="0" smtClean="0">
                <a:latin typeface="Times New Roman" pitchFamily="18" charset="0"/>
                <a:cs typeface="Times New Roman" pitchFamily="18" charset="0"/>
                <a:hlinkClick r:id="rId7"/>
              </a:rPr>
              <a:t>/</a:t>
            </a:r>
            <a:endParaRPr lang="ru-RU" sz="1550" dirty="0" smtClean="0">
              <a:latin typeface="Times New Roman" pitchFamily="18" charset="0"/>
              <a:cs typeface="Times New Roman" pitchFamily="18" charset="0"/>
            </a:endParaRPr>
          </a:p>
          <a:p>
            <a:pPr indent="-169863">
              <a:spcBef>
                <a:spcPts val="0"/>
              </a:spcBef>
              <a:buClrTx/>
              <a:buFont typeface="+mj-lt"/>
              <a:buAutoNum type="arabicPeriod"/>
            </a:pPr>
            <a:r>
              <a:rPr lang="ru-RU" sz="1550" dirty="0">
                <a:latin typeface="Times New Roman" pitchFamily="18" charset="0"/>
                <a:cs typeface="Times New Roman" pitchFamily="18" charset="0"/>
              </a:rPr>
              <a:t>Приказ Минтруда России от 18.10.2013 г. № 554н «Об утверждении профессионального стандарта «Педагога (педагогическая деятельность в сфере дошкольного, начального общего, основного общего, среднего общего образования) (воспитатель, учитель</a:t>
            </a:r>
            <a:r>
              <a:rPr lang="ru-RU" sz="1550" dirty="0" smtClean="0">
                <a:latin typeface="Times New Roman" pitchFamily="18" charset="0"/>
                <a:cs typeface="Times New Roman" pitchFamily="18" charset="0"/>
              </a:rPr>
              <a:t>)». Ссылка: </a:t>
            </a:r>
            <a:r>
              <a:rPr lang="en-US" sz="1550" dirty="0" smtClean="0">
                <a:latin typeface="Times New Roman" pitchFamily="18" charset="0"/>
                <a:cs typeface="Times New Roman" pitchFamily="18" charset="0"/>
                <a:hlinkClick r:id="rId8"/>
              </a:rPr>
              <a:t>https</a:t>
            </a:r>
            <a:r>
              <a:rPr lang="en-US" sz="1550" dirty="0">
                <a:latin typeface="Times New Roman" pitchFamily="18" charset="0"/>
                <a:cs typeface="Times New Roman" pitchFamily="18" charset="0"/>
                <a:hlinkClick r:id="rId8"/>
              </a:rPr>
              <a:t>://base.garant.ru/70535556</a:t>
            </a:r>
            <a:r>
              <a:rPr lang="en-US" sz="1550" dirty="0" smtClean="0">
                <a:latin typeface="Times New Roman" pitchFamily="18" charset="0"/>
                <a:cs typeface="Times New Roman" pitchFamily="18" charset="0"/>
                <a:hlinkClick r:id="rId8"/>
              </a:rPr>
              <a:t>/</a:t>
            </a:r>
            <a:endParaRPr lang="ru-RU" sz="1550" dirty="0">
              <a:latin typeface="Times New Roman" pitchFamily="18" charset="0"/>
              <a:cs typeface="Times New Roman" pitchFamily="18" charset="0"/>
            </a:endParaRPr>
          </a:p>
          <a:p>
            <a:pPr indent="-169863">
              <a:spcBef>
                <a:spcPts val="0"/>
              </a:spcBef>
              <a:buFont typeface="+mj-lt"/>
              <a:buAutoNum type="arabicPeriod"/>
            </a:pPr>
            <a:r>
              <a:rPr lang="ru-RU" sz="1550" u="sng" dirty="0" smtClean="0">
                <a:latin typeface="Times New Roman" pitchFamily="18" charset="0"/>
                <a:cs typeface="Times New Roman" pitchFamily="18" charset="0"/>
                <a:hlinkClick r:id="rId9"/>
              </a:rPr>
              <a:t>Указ </a:t>
            </a:r>
            <a:r>
              <a:rPr lang="ru-RU" sz="1550" u="sng" dirty="0">
                <a:latin typeface="Times New Roman" pitchFamily="18" charset="0"/>
                <a:cs typeface="Times New Roman" pitchFamily="18" charset="0"/>
                <a:hlinkClick r:id="rId9"/>
              </a:rPr>
              <a:t>Президента России от 29 мая 2017 года №240</a:t>
            </a:r>
            <a:r>
              <a:rPr lang="ru-RU" sz="1550" dirty="0">
                <a:latin typeface="Times New Roman" pitchFamily="18" charset="0"/>
                <a:cs typeface="Times New Roman" pitchFamily="18" charset="0"/>
              </a:rPr>
              <a:t> «Об объявлении в Российской Федерации Десятилетия детства» и </a:t>
            </a:r>
            <a:r>
              <a:rPr lang="ru-RU" sz="1550" u="sng" dirty="0" smtClean="0">
                <a:latin typeface="Times New Roman" pitchFamily="18" charset="0"/>
                <a:cs typeface="Times New Roman" pitchFamily="18" charset="0"/>
                <a:hlinkClick r:id="rId10"/>
              </a:rPr>
              <a:t>поручение </a:t>
            </a:r>
            <a:r>
              <a:rPr lang="ru-RU" sz="1550" u="sng" dirty="0">
                <a:latin typeface="Times New Roman" pitchFamily="18" charset="0"/>
                <a:cs typeface="Times New Roman" pitchFamily="18" charset="0"/>
                <a:hlinkClick r:id="rId10"/>
              </a:rPr>
              <a:t>Президента России по итогам заседания Координационного совета по реализации Национальной стратегии действий в интересах детей 28 ноября 2017 года </a:t>
            </a:r>
            <a:r>
              <a:rPr lang="ru-RU" sz="1550" u="sng" dirty="0" smtClean="0">
                <a:latin typeface="Times New Roman" pitchFamily="18" charset="0"/>
                <a:cs typeface="Times New Roman" pitchFamily="18" charset="0"/>
                <a:hlinkClick r:id="rId10"/>
              </a:rPr>
              <a:t>(№</a:t>
            </a:r>
            <a:r>
              <a:rPr lang="ru-RU" sz="1550" u="sng" dirty="0">
                <a:latin typeface="Times New Roman" pitchFamily="18" charset="0"/>
                <a:cs typeface="Times New Roman" pitchFamily="18" charset="0"/>
                <a:hlinkClick r:id="rId10"/>
              </a:rPr>
              <a:t>Пр-2440 от 2 декабря 2017 года, подпункт «б» пункта 6)</a:t>
            </a:r>
            <a:r>
              <a:rPr lang="ru-RU" sz="1550" dirty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1550" dirty="0" smtClean="0">
                <a:latin typeface="Times New Roman" pitchFamily="18" charset="0"/>
                <a:cs typeface="Times New Roman" pitchFamily="18" charset="0"/>
              </a:rPr>
              <a:t>Ссылка: </a:t>
            </a:r>
            <a:r>
              <a:rPr lang="en-US" sz="1550" dirty="0">
                <a:latin typeface="Times New Roman" pitchFamily="18" charset="0"/>
                <a:cs typeface="Times New Roman" pitchFamily="18" charset="0"/>
                <a:hlinkClick r:id="rId11"/>
              </a:rPr>
              <a:t>https://base.garant.ru/71684480</a:t>
            </a:r>
            <a:r>
              <a:rPr lang="en-US" sz="1550" dirty="0" smtClean="0">
                <a:latin typeface="Times New Roman" pitchFamily="18" charset="0"/>
                <a:cs typeface="Times New Roman" pitchFamily="18" charset="0"/>
                <a:hlinkClick r:id="rId11"/>
              </a:rPr>
              <a:t>/</a:t>
            </a:r>
            <a:endParaRPr lang="ru-RU" sz="1550" dirty="0" smtClean="0">
              <a:latin typeface="Times New Roman" pitchFamily="18" charset="0"/>
              <a:cs typeface="Times New Roman" pitchFamily="18" charset="0"/>
            </a:endParaRPr>
          </a:p>
          <a:p>
            <a:pPr indent="-169863">
              <a:spcBef>
                <a:spcPts val="0"/>
              </a:spcBef>
              <a:buFont typeface="+mj-lt"/>
              <a:buAutoNum type="arabicPeriod"/>
            </a:pPr>
            <a:r>
              <a:rPr lang="ru-RU" sz="1550" dirty="0" smtClean="0">
                <a:latin typeface="Times New Roman" pitchFamily="18" charset="0"/>
                <a:cs typeface="Times New Roman" pitchFamily="18" charset="0"/>
              </a:rPr>
              <a:t>План </a:t>
            </a:r>
            <a:r>
              <a:rPr lang="ru-RU" sz="1550" dirty="0">
                <a:latin typeface="Times New Roman" pitchFamily="18" charset="0"/>
                <a:cs typeface="Times New Roman" pitchFamily="18" charset="0"/>
              </a:rPr>
              <a:t>основных мероприятий до 2020 года, проводимых в рамках Десятилетия </a:t>
            </a:r>
            <a:r>
              <a:rPr lang="ru-RU" sz="1550" dirty="0" smtClean="0">
                <a:latin typeface="Times New Roman" pitchFamily="18" charset="0"/>
                <a:cs typeface="Times New Roman" pitchFamily="18" charset="0"/>
              </a:rPr>
              <a:t>детства.</a:t>
            </a:r>
            <a:r>
              <a:rPr lang="ru-RU" sz="155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Ссылка:  </a:t>
            </a:r>
            <a:r>
              <a:rPr lang="en-US" sz="15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https://vmeste-rf.tv/analytics/analytics-a-decade-of-childhood-the-new-national-project-family-values-as-investment-in-the-future-r</a:t>
            </a:r>
            <a:r>
              <a:rPr lang="en-US" sz="155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/</a:t>
            </a:r>
            <a:endParaRPr lang="ru-RU" sz="155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67842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36512" y="44624"/>
            <a:ext cx="9144000" cy="504056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НОРМАТИВНО-ПРАВОВОЕ ОБЕСПЕЧЕНИЕ ПРОГРАММЫ</a:t>
            </a:r>
          </a:p>
        </p:txBody>
      </p:sp>
      <p:sp>
        <p:nvSpPr>
          <p:cNvPr id="7171" name="Содержимое 2"/>
          <p:cNvSpPr>
            <a:spLocks noGrp="1"/>
          </p:cNvSpPr>
          <p:nvPr>
            <p:ph sz="quarter" idx="1"/>
          </p:nvPr>
        </p:nvSpPr>
        <p:spPr>
          <a:xfrm>
            <a:off x="0" y="764704"/>
            <a:ext cx="9144000" cy="5544616"/>
          </a:xfr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indent="-169863">
              <a:spcBef>
                <a:spcPts val="0"/>
              </a:spcBef>
              <a:buFont typeface="Wingdings" pitchFamily="2" charset="2"/>
              <a:buChar char="Ø"/>
            </a:pPr>
            <a:r>
              <a:rPr lang="ru-RU" sz="1600" b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РЕГИОНАЛЬНЫЙ УРОВЕНЬ </a:t>
            </a:r>
          </a:p>
          <a:p>
            <a:pPr marL="173037" indent="0">
              <a:spcBef>
                <a:spcPts val="0"/>
              </a:spcBef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1. Проект Стратегии развития Нижегородской области до 2035 года. Поручение Правительства Российской Федерации от 22 мая 2018 г. № ДМ-П13-2858 (подпункт «б» пункта 2) о разработке и реализации национального проекта в сфере образования . Ссылка: </a:t>
            </a:r>
            <a:r>
              <a:rPr lang="en-US" sz="1600" dirty="0">
                <a:latin typeface="Times New Roman" pitchFamily="18" charset="0"/>
                <a:cs typeface="Times New Roman" pitchFamily="18" charset="0"/>
                <a:hlinkClick r:id="rId3"/>
              </a:rPr>
              <a:t>https://base.garant.ru/71958974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  <a:hlinkClick r:id="rId3"/>
              </a:rPr>
              <a:t>/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indent="-169863">
              <a:spcBef>
                <a:spcPts val="0"/>
              </a:spcBef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  <a:hlinkClick r:id="rId4"/>
              </a:rPr>
              <a:t>https</a:t>
            </a:r>
            <a:r>
              <a:rPr lang="en-US" sz="1600" dirty="0">
                <a:latin typeface="Times New Roman" pitchFamily="18" charset="0"/>
                <a:cs typeface="Times New Roman" pitchFamily="18" charset="0"/>
                <a:hlinkClick r:id="rId4"/>
              </a:rPr>
              <a:t>://www.garant.ru/products/ipo/prime/doc/400150053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  <a:hlinkClick r:id="rId4"/>
              </a:rPr>
              <a:t>/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indent="-169863">
              <a:spcBef>
                <a:spcPts val="0"/>
              </a:spcBef>
              <a:buNone/>
            </a:pPr>
            <a:r>
              <a:rPr lang="ru-RU" alt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alt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Региональные проекты, входящие в национальный проект. «Образование» Ссылка: </a:t>
            </a:r>
            <a:r>
              <a:rPr lang="en-US" alt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</a:t>
            </a:r>
            <a:r>
              <a:rPr lang="en-US" alt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strategy.government-nnov.ru/ru-RU/national-projects/education</a:t>
            </a:r>
            <a:endParaRPr lang="ru-RU" alt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169863">
              <a:spcBef>
                <a:spcPts val="0"/>
              </a:spcBef>
              <a:buNone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Приказ МОНО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от 27.02.14 № 488 «Об утверждении плана-графика действий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 обеспечению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введения федерального государственного стандарта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дошкольного образования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 Нижегородской области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». Ссылка: </a:t>
            </a:r>
            <a:r>
              <a:rPr lang="en-US" sz="1600" dirty="0">
                <a:latin typeface="Times New Roman" pitchFamily="18" charset="0"/>
                <a:cs typeface="Times New Roman" pitchFamily="18" charset="0"/>
                <a:hlinkClick r:id="rId6"/>
              </a:rPr>
              <a:t>http://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  <a:hlinkClick r:id="rId6"/>
              </a:rPr>
              <a:t>docs.cntd.ru/document/465509170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173037" indent="0">
              <a:spcBef>
                <a:spcPts val="0"/>
              </a:spcBef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173037" indent="0">
              <a:spcBef>
                <a:spcPts val="0"/>
              </a:spcBef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indent="-169863">
              <a:spcBef>
                <a:spcPts val="0"/>
              </a:spcBef>
              <a:buFont typeface="Wingdings" pitchFamily="2" charset="2"/>
              <a:buChar char="Ø"/>
            </a:pPr>
            <a:r>
              <a:rPr lang="ru-RU" sz="1600" b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ЛОКАЛЬНЫЕ НОРМАТИВНЫЕ АКТЫ ДОО О РАЗРАБОТКЕ И РЕАЛИЗАЦИИ ПРОГРАММЫ РАЗВИТИЯ</a:t>
            </a:r>
            <a:endParaRPr lang="ru-RU" altLang="ru-RU" sz="1600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169863">
              <a:spcBef>
                <a:spcPts val="0"/>
              </a:spcBef>
              <a:buFont typeface="+mj-lt"/>
              <a:buAutoNum type="arabicPeriod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Образовательная программа МК ДОУ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Починковский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детский сад №8,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с. Починки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indent="-169863">
              <a:spcBef>
                <a:spcPts val="0"/>
              </a:spcBef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Устав МК ДОУ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Починковского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детского сада №8.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  <a:hlinkClick r:id="rId7"/>
              </a:rPr>
              <a:t>С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  <a:hlinkClick r:id="rId7"/>
              </a:rPr>
              <a:t>://mkdou8pohinki.nubex.ru/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  <a:hlinkClick r:id="rId7"/>
              </a:rPr>
              <a:t>sveden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  <a:hlinkClick r:id="rId7"/>
              </a:rPr>
              <a:t>/document/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alt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60262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37247"/>
            <a:ext cx="2746649" cy="307777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ОБРАЗОВАНИЕ  ПЕДАГОГОВ</a:t>
            </a:r>
            <a:endParaRPr lang="ru-RU" sz="1400" b="1" dirty="0"/>
          </a:p>
        </p:txBody>
      </p:sp>
      <p:graphicFrame>
        <p:nvGraphicFramePr>
          <p:cNvPr id="13" name="Объект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1329940"/>
              </p:ext>
            </p:extLst>
          </p:nvPr>
        </p:nvGraphicFramePr>
        <p:xfrm>
          <a:off x="4648565" y="3299419"/>
          <a:ext cx="4444908" cy="21830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5274332" y="2863969"/>
            <a:ext cx="3500242" cy="46166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КВАЛИФИКАЦИОННЫЙ УРОВЕНЬ ПЕДАГОГОВ</a:t>
            </a:r>
            <a:endParaRPr lang="ru-RU" sz="1200" b="1" dirty="0"/>
          </a:p>
        </p:txBody>
      </p:sp>
      <p:graphicFrame>
        <p:nvGraphicFramePr>
          <p:cNvPr id="15" name="Объект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7273491"/>
              </p:ext>
            </p:extLst>
          </p:nvPr>
        </p:nvGraphicFramePr>
        <p:xfrm>
          <a:off x="2606597" y="5070296"/>
          <a:ext cx="3742578" cy="17877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Прямоугольник 15"/>
          <p:cNvSpPr/>
          <p:nvPr/>
        </p:nvSpPr>
        <p:spPr>
          <a:xfrm>
            <a:off x="5274332" y="6064302"/>
            <a:ext cx="3193375" cy="276999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КУРСОВАЯ ПОДГОТОВКА ПЕДАГОГОВ</a:t>
            </a:r>
            <a:endParaRPr lang="ru-RU" sz="1200" b="1" dirty="0"/>
          </a:p>
        </p:txBody>
      </p:sp>
      <p:graphicFrame>
        <p:nvGraphicFramePr>
          <p:cNvPr id="18" name="Объект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0493808"/>
              </p:ext>
            </p:extLst>
          </p:nvPr>
        </p:nvGraphicFramePr>
        <p:xfrm>
          <a:off x="179512" y="3622841"/>
          <a:ext cx="4283968" cy="2232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287016" y="512570"/>
            <a:ext cx="4645024" cy="2631490"/>
          </a:xfrm>
          <a:prstGeom prst="rect">
            <a:avLst/>
          </a:prstGeom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Национальный проект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«Десятилетие детства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- это одна из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модернизации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педагогического образования: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понимать, каков современный ребёнок, какие есть проблемы и как нужно взаимодействовать и работать не только с самим ребёнком, но и с его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семьёй. </a:t>
            </a:r>
          </a:p>
          <a:p>
            <a:pPr algn="just"/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Идея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 «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Десятилетие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детства» - создание программы обучения педагогов информационной грамотности. Нужно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учить: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внимательному отношению родителей к детям,  педагогов к воспитанникам, детей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коммуникации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 с другом. 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5724128" y="543887"/>
            <a:ext cx="3050446" cy="2169825"/>
          </a:xfrm>
          <a:prstGeom prst="rect">
            <a:avLst/>
          </a:prstGeom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Национальный проект позволит ДОУ внедрить и реализовать  проект  «Школа современного родителя»,  тем самым  поможет выстроить модель развития  взаимодействия педагогов и родителей  и повысить  активность педагогов до 100% 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участию в 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проектной деятельности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ДОУ.</a:t>
            </a:r>
            <a:endParaRPr lang="ru-RU" sz="1500" dirty="0"/>
          </a:p>
        </p:txBody>
      </p:sp>
      <p:sp>
        <p:nvSpPr>
          <p:cNvPr id="20" name="Стрелка вправо 19"/>
          <p:cNvSpPr/>
          <p:nvPr/>
        </p:nvSpPr>
        <p:spPr>
          <a:xfrm>
            <a:off x="4932040" y="1340768"/>
            <a:ext cx="864096" cy="576064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sp>
        <p:nvSpPr>
          <p:cNvPr id="21" name="Заголовок 1"/>
          <p:cNvSpPr>
            <a:spLocks noGrp="1"/>
          </p:cNvSpPr>
          <p:nvPr>
            <p:ph type="title"/>
          </p:nvPr>
        </p:nvSpPr>
        <p:spPr>
          <a:xfrm>
            <a:off x="385192" y="-27384"/>
            <a:ext cx="8435280" cy="576064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АНАЛИЗ СИТУАЦИИ</a:t>
            </a:r>
            <a:endParaRPr lang="ru-RU" alt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8293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5292080" y="3342590"/>
            <a:ext cx="3384376" cy="27699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УДОВЛЕТВОРЕННОСТЬ  РОДИТЕЛЕЙ</a:t>
            </a:r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2015208" y="-25872"/>
            <a:ext cx="4645024" cy="576064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АНАЛИЗ СИТУАЦИИ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843808" y="488535"/>
            <a:ext cx="3312368" cy="46166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ГОТОВНОСТЬ ПЕДАГОГОВ К ПРОЕКТНОЙ ДЕЯТЕЛЬНОСТИ   (2021г.)</a:t>
            </a:r>
          </a:p>
        </p:txBody>
      </p:sp>
      <p:pic>
        <p:nvPicPr>
          <p:cNvPr id="8" name="Объект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9" t="5038" r="5535" b="14083"/>
          <a:stretch/>
        </p:blipFill>
        <p:spPr>
          <a:xfrm>
            <a:off x="107504" y="33671"/>
            <a:ext cx="1837569" cy="16671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2" descr="G:\ФОТО\2017г\2016-2017\Фото с 1 января по 21 февраля 2017\100CANON\IMG_586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5" t="19197" r="23731" b="2404"/>
          <a:stretch/>
        </p:blipFill>
        <p:spPr bwMode="auto">
          <a:xfrm>
            <a:off x="107504" y="4149080"/>
            <a:ext cx="2431056" cy="16903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F:\DCIM\182___03\IMG_810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047402" y="543673"/>
            <a:ext cx="2429509" cy="16196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5496" y="2708920"/>
            <a:ext cx="3800878" cy="138499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Проблемные направления педагогической работы:</a:t>
            </a:r>
          </a:p>
          <a:p>
            <a:r>
              <a:rPr lang="ru-RU" sz="1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 группа педагогов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хорошо ориентируются в указанном направлении, и могут делиться опытом.</a:t>
            </a:r>
          </a:p>
          <a:p>
            <a:r>
              <a:rPr lang="ru-RU" sz="1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 группа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педагогов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владеют знаниями, умениями, но у них  недостаточно знаний делится опытом.</a:t>
            </a:r>
          </a:p>
          <a:p>
            <a:r>
              <a:rPr lang="ru-RU" sz="1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 группа педагогов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имеют трудности в проектной деятельности.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9" name="Диаграмма 18"/>
          <p:cNvGraphicFramePr/>
          <p:nvPr>
            <p:extLst>
              <p:ext uri="{D42A27DB-BD31-4B8C-83A1-F6EECF244321}">
                <p14:modId xmlns:p14="http://schemas.microsoft.com/office/powerpoint/2010/main" val="2250613856"/>
              </p:ext>
            </p:extLst>
          </p:nvPr>
        </p:nvGraphicFramePr>
        <p:xfrm>
          <a:off x="3347864" y="959845"/>
          <a:ext cx="4154980" cy="24102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0" name="Прямоугольник 19"/>
          <p:cNvSpPr/>
          <p:nvPr/>
        </p:nvSpPr>
        <p:spPr>
          <a:xfrm>
            <a:off x="107505" y="1631702"/>
            <a:ext cx="35424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Задачи: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выявить уровень профессиональной компетентности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 педагогов всех групп по вопросам проектной деятельности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660232" y="4221088"/>
            <a:ext cx="241176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sz="1400" b="1" dirty="0">
              <a:ln>
                <a:solidFill>
                  <a:srgbClr val="008000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173038" algn="l"/>
              </a:tabLst>
            </a:pPr>
            <a:r>
              <a:rPr lang="ru-RU" sz="1400" dirty="0" smtClean="0">
                <a:ln>
                  <a:solidFill>
                    <a:srgbClr val="008000"/>
                  </a:solidFill>
                </a:ln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становление продуктивных взаимоотношений между коллективом ДОО и семьями воспитанников через проектную деятельность;</a:t>
            </a:r>
          </a:p>
          <a:p>
            <a:r>
              <a:rPr lang="ru-RU" sz="1400" dirty="0" smtClean="0">
                <a:ln>
                  <a:solidFill>
                    <a:srgbClr val="008000"/>
                  </a:solidFill>
                </a:ln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ыявить степень удовлетворенности родителей ходом и результатами конструктивного взаимодействия.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2" name="Диаграмма 21"/>
          <p:cNvGraphicFramePr/>
          <p:nvPr>
            <p:extLst>
              <p:ext uri="{D42A27DB-BD31-4B8C-83A1-F6EECF244321}">
                <p14:modId xmlns:p14="http://schemas.microsoft.com/office/powerpoint/2010/main" val="1309593063"/>
              </p:ext>
            </p:extLst>
          </p:nvPr>
        </p:nvGraphicFramePr>
        <p:xfrm>
          <a:off x="2051719" y="3711126"/>
          <a:ext cx="5420189" cy="31720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4698268" y="3619589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4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Мнения родителей о качественном конструктивном взаимоотношении с педагогами </a:t>
            </a:r>
            <a:r>
              <a:rPr lang="ru-RU" sz="14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по проектной деятельности</a:t>
            </a:r>
            <a:endParaRPr lang="ru-RU" sz="1400" b="1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882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619672" y="139792"/>
            <a:ext cx="7419056" cy="105695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ПРОТИВОРЕЧИЯ, </a:t>
            </a:r>
          </a:p>
          <a:p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ВЫЯВЛЕННЫЕ В РЕЗУЛЬТАТЕ АНАЛИЗА </a:t>
            </a:r>
          </a:p>
          <a:p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ВНЕШНЕЙ И ВНУТРЕННЕЙ СРЕДЫ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2265838"/>
            <a:ext cx="3888431" cy="2031325"/>
          </a:xfrm>
          <a:prstGeom prst="rect">
            <a:avLst/>
          </a:prstGeom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alt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Низкая мотивация </a:t>
            </a:r>
          </a:p>
          <a:p>
            <a:pPr algn="ctr"/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едагогов к участию</a:t>
            </a:r>
          </a:p>
          <a:p>
            <a:pPr algn="ctr"/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в национальном проекте «Десятилетие детства» </a:t>
            </a:r>
          </a:p>
          <a:p>
            <a:pPr algn="ctr"/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alt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16016" y="1988840"/>
            <a:ext cx="4178696" cy="2585323"/>
          </a:xfrm>
          <a:prstGeom prst="rect">
            <a:avLst/>
          </a:prstGeom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alt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alt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 Требования государственного национального проекта</a:t>
            </a:r>
          </a:p>
          <a:p>
            <a:pPr algn="ctr"/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 «Десятилетие детства»</a:t>
            </a:r>
          </a:p>
          <a:p>
            <a:pPr algn="ctr"/>
            <a:endParaRPr lang="ru-RU" alt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altLang="ru-RU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alt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3944218" y="2751311"/>
            <a:ext cx="1043608" cy="576064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pic>
        <p:nvPicPr>
          <p:cNvPr id="9" name="Объект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9" t="5038" r="5535" b="14083"/>
          <a:stretch/>
        </p:blipFill>
        <p:spPr>
          <a:xfrm>
            <a:off x="179512" y="177687"/>
            <a:ext cx="1837569" cy="16671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99378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505741" y="-99392"/>
            <a:ext cx="6458747" cy="1022208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endParaRPr lang="ru-RU" sz="2400" b="1" dirty="0"/>
          </a:p>
        </p:txBody>
      </p:sp>
      <p:pic>
        <p:nvPicPr>
          <p:cNvPr id="8" name="Объект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9" t="5038" r="5535" b="14083"/>
          <a:stretch/>
        </p:blipFill>
        <p:spPr>
          <a:xfrm>
            <a:off x="286159" y="188640"/>
            <a:ext cx="1837569" cy="16671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Прямоугольник 10"/>
          <p:cNvSpPr/>
          <p:nvPr/>
        </p:nvSpPr>
        <p:spPr>
          <a:xfrm>
            <a:off x="2232247" y="620688"/>
            <a:ext cx="687625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Низкий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процент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участия педагогов  (50%)  в 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проектной деятельности ДОУ не позволяет реализовать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национальный проект «Десятилетие детства»  по работе с семьями детей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 0 до 3 лет и с 3 до 8 лет.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pic>
        <p:nvPicPr>
          <p:cNvPr id="6" name="Picture 2" descr="H:\ФОТО\2018 День рождения\1\100CANON\IMG_236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8" t="17122" r="-909" b="1624"/>
          <a:stretch/>
        </p:blipFill>
        <p:spPr bwMode="auto">
          <a:xfrm>
            <a:off x="251520" y="3820766"/>
            <a:ext cx="4500754" cy="29926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F:\2017г\Родительское собрание\Исследовательская работа Ларина\IMG_806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62" t="23516" r="15448" b="3973"/>
          <a:stretch/>
        </p:blipFill>
        <p:spPr bwMode="auto">
          <a:xfrm>
            <a:off x="4752274" y="3774243"/>
            <a:ext cx="4140206" cy="3070507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12" name="Picture 2" descr="G:\Новая папка\ГТО\IMG_1835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0" t="15855" b="5379"/>
          <a:stretch/>
        </p:blipFill>
        <p:spPr bwMode="auto">
          <a:xfrm>
            <a:off x="2915815" y="1772815"/>
            <a:ext cx="3859067" cy="22322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1336104" y="-27384"/>
            <a:ext cx="777240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ПРОБЛЕМА</a:t>
            </a:r>
          </a:p>
        </p:txBody>
      </p:sp>
    </p:spTree>
    <p:extLst>
      <p:ext uri="{BB962C8B-B14F-4D97-AF65-F5344CB8AC3E}">
        <p14:creationId xmlns:p14="http://schemas.microsoft.com/office/powerpoint/2010/main" val="2255835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9" t="5038" r="5535" b="14083"/>
          <a:stretch/>
        </p:blipFill>
        <p:spPr>
          <a:xfrm>
            <a:off x="179512" y="188640"/>
            <a:ext cx="1837569" cy="16671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4005064"/>
            <a:ext cx="4099070" cy="27327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 descr="H:\Фото 2018 Тельгаев\Camera\IMG_20180720_18084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75"/>
          <a:stretch/>
        </p:blipFill>
        <p:spPr bwMode="auto">
          <a:xfrm>
            <a:off x="6732240" y="356313"/>
            <a:ext cx="2244184" cy="35356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DOU8-4\Documents\2018\ФОТО\Семья\Фото\Общее род. собрание 1 июня\IMG_008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891947"/>
            <a:ext cx="4543356" cy="27950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F:\DCIM\182___03\IMG_8204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50" t="7368" r="26290" b="30138"/>
          <a:stretch/>
        </p:blipFill>
        <p:spPr bwMode="auto">
          <a:xfrm>
            <a:off x="179511" y="1988840"/>
            <a:ext cx="2816720" cy="18318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2639798" y="701200"/>
            <a:ext cx="4166140" cy="2598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азработать и реализовать модель  сопровождения и поддержки  педагогов  в процессе формирования их проектных компетенций </a:t>
            </a: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в соответствии с требованиями национального проекта </a:t>
            </a: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«Десятилетие детства»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2022-2026 г.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385192" y="-27384"/>
            <a:ext cx="8435280" cy="576064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ЦЕЛЬ</a:t>
            </a:r>
          </a:p>
        </p:txBody>
      </p:sp>
    </p:spTree>
    <p:extLst>
      <p:ext uri="{BB962C8B-B14F-4D97-AF65-F5344CB8AC3E}">
        <p14:creationId xmlns:p14="http://schemas.microsoft.com/office/powerpoint/2010/main" val="1833441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1835696" y="75152"/>
            <a:ext cx="7308304" cy="833568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2700" b="1" dirty="0" smtClean="0">
                <a:latin typeface="Times New Roman" pitchFamily="18" charset="0"/>
                <a:cs typeface="Times New Roman" pitchFamily="18" charset="0"/>
              </a:rPr>
              <a:t>АНАЛИЗ АЛЬТЕРНАТИВ</a:t>
            </a:r>
            <a:br>
              <a:rPr lang="ru-RU" alt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000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altLang="ru-RU" sz="1800" i="1" dirty="0" smtClean="0">
                <a:latin typeface="Times New Roman" pitchFamily="18" charset="0"/>
                <a:cs typeface="Times New Roman" pitchFamily="18" charset="0"/>
              </a:rPr>
              <a:t>пути достижения поставленной цели  и выбор варианта решения проблемы</a:t>
            </a:r>
            <a:r>
              <a:rPr lang="ru-RU" altLang="ru-RU" sz="2000" i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pic>
        <p:nvPicPr>
          <p:cNvPr id="4" name="Объект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9" t="5038" r="5535" b="14083"/>
          <a:stretch/>
        </p:blipFill>
        <p:spPr>
          <a:xfrm>
            <a:off x="323528" y="116632"/>
            <a:ext cx="1837569" cy="16671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2235848" y="981352"/>
            <a:ext cx="668032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Систематизировать работу методического сопровождения       по повышению компетентности и профессионального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роста педагогов в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проектной деятельности.</a:t>
            </a: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Разработать и внедрить модель  организационно-методического сопровождения  педагогических кадров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 в области проектной деятельности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Педагогам разработать и внедрить проекты по работе с семьей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1" t="-2036" r="3063" b="1"/>
          <a:stretch/>
        </p:blipFill>
        <p:spPr bwMode="auto">
          <a:xfrm>
            <a:off x="4895528" y="3893784"/>
            <a:ext cx="4248472" cy="29488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" name="Picture 2" descr="C:\Users\DOU8-4\Documents\2018\ФОТО\Воспитатель года 2018\IMG_9763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14" r="2139"/>
          <a:stretch/>
        </p:blipFill>
        <p:spPr bwMode="auto">
          <a:xfrm>
            <a:off x="83863" y="3870957"/>
            <a:ext cx="4704161" cy="27984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F:\АТТЕСТАЦИЯ ПРИЗЕНТ, И РЕЧЬ\2019\ФОТО  с Форума педагоги России\IMG_335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17050"/>
            <a:ext cx="1580473" cy="21160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84630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32757</TotalTime>
  <Words>1635</Words>
  <Application>Microsoft Office PowerPoint</Application>
  <PresentationFormat>Экран (4:3)</PresentationFormat>
  <Paragraphs>338</Paragraphs>
  <Slides>19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Times New Roman</vt:lpstr>
      <vt:lpstr>Wingdings</vt:lpstr>
      <vt:lpstr>Тема Office</vt:lpstr>
      <vt:lpstr>ПРОГРАММА РАЗВИТИЯ  «МОДЕЛЬ СОПРОВОЖДЕНИЯ И ПОДДЕРЖКИ ПРОФЕССИОНАЛЬНЫХ КОМПЕТЕНЦИЙ  ПЕДАГОГОВ  В ОБЛАСТИ ПРОЕКТНОЙ ДЕЯТЕЛЬНОСТИ В РАМКАХ РЕАЛИЗАЦИИ НАЦИОНАЛЬНОГО ПРОЕКТА  «ДЕСЯТИЛЕТИЕ ДЕТСТВА» на 2022 – 2026 г. </vt:lpstr>
      <vt:lpstr>НОРМАТИВНО-ПРАВОВОЕ ОБЕСПЕЧЕНИЕ ПРОГРАММЫ</vt:lpstr>
      <vt:lpstr>НОРМАТИВНО-ПРАВОВОЕ ОБЕСПЕЧЕНИЕ ПРОГРАММЫ</vt:lpstr>
      <vt:lpstr>АНАЛИЗ СИТУАЦИИ</vt:lpstr>
      <vt:lpstr>АНАЛИЗ СИТУАЦИИ</vt:lpstr>
      <vt:lpstr>Презентация PowerPoint</vt:lpstr>
      <vt:lpstr>                  </vt:lpstr>
      <vt:lpstr>ЦЕЛЬ</vt:lpstr>
      <vt:lpstr>АНАЛИЗ АЛЬТЕРНАТИВ (пути достижения поставленной цели  и выбор варианта решения проблемы)</vt:lpstr>
      <vt:lpstr>ЗАДАЧИ ПРОГРАММЫ</vt:lpstr>
      <vt:lpstr>ОЖИДАЕМЫЙ РЕЗУЛЬТАТ</vt:lpstr>
      <vt:lpstr>ПЛАН ПРОЕКТА ПРОГРАММЫ РАЗВИТИЯ</vt:lpstr>
      <vt:lpstr>ПЛАН ПРОЕКТА ПРОГРАММЫ РАЗВИТИЯ</vt:lpstr>
      <vt:lpstr>ПЛАН ПРОЕКТА ПРОГРАММЫ РАЗВИТИЯ</vt:lpstr>
      <vt:lpstr>ПЛАН ПРОЕКТА ПРОГРАММЫ РАЗВИТИЯ</vt:lpstr>
      <vt:lpstr>УПРАВЛЕНИЕ  РЕАЛИЗАЦИЕЙ ПРОГРАММЫ РАЗВИТИЯ </vt:lpstr>
      <vt:lpstr>БЮДЖЕТ ПРОЕКТА</vt:lpstr>
      <vt:lpstr>ВОЗМОЖНЫЕ РИСКИ И ПУТИ ИХ ПРЕОДОЛЕНИЯ</vt:lpstr>
      <vt:lpstr>КОНТАКТНАЯ ИНФОРМАЦИЯ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DOU8-4</dc:creator>
  <cp:lastModifiedBy>ДОУ</cp:lastModifiedBy>
  <cp:revision>381</cp:revision>
  <cp:lastPrinted>2022-10-06T14:48:03Z</cp:lastPrinted>
  <dcterms:created xsi:type="dcterms:W3CDTF">2021-01-28T19:40:30Z</dcterms:created>
  <dcterms:modified xsi:type="dcterms:W3CDTF">2022-10-06T15:01:49Z</dcterms:modified>
</cp:coreProperties>
</file>