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6" r:id="rId2"/>
    <p:sldId id="262" r:id="rId3"/>
    <p:sldId id="264" r:id="rId4"/>
    <p:sldId id="271" r:id="rId5"/>
    <p:sldId id="261" r:id="rId6"/>
    <p:sldId id="267" r:id="rId7"/>
    <p:sldId id="287" r:id="rId8"/>
    <p:sldId id="288" r:id="rId9"/>
    <p:sldId id="283" r:id="rId10"/>
    <p:sldId id="291" r:id="rId11"/>
    <p:sldId id="289" r:id="rId12"/>
    <p:sldId id="290" r:id="rId13"/>
    <p:sldId id="294" r:id="rId14"/>
    <p:sldId id="292" r:id="rId15"/>
    <p:sldId id="293" r:id="rId16"/>
    <p:sldId id="295" r:id="rId17"/>
    <p:sldId id="296" r:id="rId18"/>
    <p:sldId id="29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7434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8757" autoAdjust="0"/>
  </p:normalViewPr>
  <p:slideViewPr>
    <p:cSldViewPr snapToGrid="0">
      <p:cViewPr varScale="1">
        <p:scale>
          <a:sx n="70" d="100"/>
          <a:sy n="70" d="100"/>
        </p:scale>
        <p:origin x="132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CDB35-7AFD-4686-BF4E-91B8558DFC7A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5CBE4-2E3C-4B26-8FA6-52A6AAB6C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801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3568" y="1052736"/>
            <a:ext cx="7772400" cy="1470025"/>
          </a:xfrm>
        </p:spPr>
        <p:txBody>
          <a:bodyPr/>
          <a:lstStyle>
            <a:lvl1pPr>
              <a:defRPr b="1" baseline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 smtClean="0"/>
              <a:t>МЫ ЗА ЗДОРОВЫЙ </a:t>
            </a:r>
            <a:br>
              <a:rPr lang="ru-RU" dirty="0" smtClean="0"/>
            </a:br>
            <a:r>
              <a:rPr lang="ru-RU" dirty="0" smtClean="0"/>
              <a:t>ОБРАЗ ЖИЗНИ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72200" y="6492875"/>
            <a:ext cx="2771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©Рассохина Г.В. </a:t>
            </a:r>
            <a:r>
              <a:rPr lang="en-US" dirty="0" smtClean="0"/>
              <a:t>http://pedsovet.su/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 descr="4bb97ff07cc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479739" y="927100"/>
            <a:ext cx="2664261" cy="533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700" y="1587500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05110753ae9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7978"/>
            <a:ext cx="9144000" cy="68020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299" y="4508500"/>
            <a:ext cx="7110413" cy="1260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3499" y="3111500"/>
            <a:ext cx="7161213" cy="12954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rgbClr val="FFFFCC"/>
          </a:solidFill>
          <a:ln w="76200">
            <a:solidFill>
              <a:srgbClr val="FFC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banner_alar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1852464" cy="18524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58638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0" name="Рисунок 9" descr="animashki-deti-709_thumb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906468" y="4533900"/>
            <a:ext cx="1697782" cy="1890712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 Образец текста</a:t>
            </a:r>
          </a:p>
          <a:p>
            <a:pPr lvl="1"/>
            <a:r>
              <a:rPr lang="ru-RU" dirty="0" smtClean="0"/>
              <a:t> Второй уровень</a:t>
            </a:r>
          </a:p>
          <a:p>
            <a:pPr lvl="2"/>
            <a:r>
              <a:rPr lang="ru-RU" dirty="0" smtClean="0"/>
              <a:t> 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361856" y="6500367"/>
            <a:ext cx="2746648" cy="313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©Рассохина Г.В. </a:t>
            </a:r>
            <a:r>
              <a:rPr lang="en-US" dirty="0" smtClean="0"/>
              <a:t>http://pedsovet.su/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0000FF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Ø"/>
        <a:defRPr sz="32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v"/>
        <a:defRPr sz="28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ü"/>
        <a:defRPr sz="24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764274" y="67079"/>
            <a:ext cx="7869925" cy="6562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ПОЧИНКОВСКИЙ ДЕТСКИЙ САД №8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64778" y="2852382"/>
            <a:ext cx="6987652" cy="227917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особенности  развития  детей  </a:t>
            </a:r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0746" y="6027003"/>
            <a:ext cx="23474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с. </a:t>
            </a:r>
            <a:r>
              <a:rPr lang="ru-RU" sz="2400" b="1" dirty="0">
                <a:latin typeface="Monotype Corsiva" pitchFamily="66" charset="0"/>
              </a:rPr>
              <a:t>Починки </a:t>
            </a:r>
            <a:r>
              <a:rPr lang="ru-RU" sz="2400" b="1" dirty="0" smtClean="0">
                <a:latin typeface="Monotype Corsiva" pitchFamily="66" charset="0"/>
              </a:rPr>
              <a:t>2022 г</a:t>
            </a:r>
            <a:r>
              <a:rPr lang="ru-RU" sz="2400" b="1" dirty="0">
                <a:latin typeface="Monotype Corsiva" pitchFamily="66" charset="0"/>
              </a:rPr>
              <a:t>.</a:t>
            </a:r>
            <a:br>
              <a:rPr lang="ru-RU" sz="2400" b="1" dirty="0">
                <a:latin typeface="Monotype Corsiva" pitchFamily="66" charset="0"/>
              </a:rPr>
            </a:b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98191" y="5246511"/>
            <a:ext cx="2763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: </a:t>
            </a:r>
          </a:p>
          <a:p>
            <a:pPr algn="ctr"/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algn="ctr"/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ГУСЕВА М.Л.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69" y="5008729"/>
            <a:ext cx="6578222" cy="1439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2764" y="272956"/>
            <a:ext cx="6185956" cy="1146412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Особенности развития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детей </a:t>
            </a:r>
            <a:r>
              <a:rPr lang="ru-RU" i="1" dirty="0"/>
              <a:t>4-5 лет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3205" y="1501256"/>
            <a:ext cx="7096836" cy="3521120"/>
          </a:xfrm>
          <a:prstGeom prst="round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расширение кругозора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вынослив физически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Снижается утомляемость, фон настроения выравнивается, становится более стабильным, менее подверженным перепадам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партнерству в играх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любознательность и любопытство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выстраивать умозаключения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развивается фантазирование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23400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78173" y="614148"/>
            <a:ext cx="5786650" cy="2852382"/>
          </a:xfrm>
          <a:prstGeom prst="round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4-5 лет недостатки воспитания ребенка начинают постепенно укоренятся и переходить в устойчивые негативные</a:t>
            </a:r>
          </a:p>
          <a:p>
            <a:pPr algn="ctr">
              <a:spcBef>
                <a:spcPct val="0"/>
              </a:spcBef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черты характера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789" y="3589361"/>
            <a:ext cx="4722124" cy="2938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370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4900" y="327546"/>
            <a:ext cx="6117717" cy="11430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Особенности развития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детей </a:t>
            </a:r>
            <a:r>
              <a:rPr lang="ru-RU" i="1" dirty="0"/>
              <a:t>5-6 лет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1445" y="1665028"/>
            <a:ext cx="6782938" cy="4312692"/>
          </a:xfrm>
          <a:prstGeom prst="round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познает окружающий мир, сам формирует ответы или создает версии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привлекает к себе внимание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 прочность выставленных другими взрослыми границ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Складывается механизм управления свои поведением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походить на значимых для него взрослых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Осознаются половые различия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усиливаться страхи</a:t>
            </a:r>
          </a:p>
        </p:txBody>
      </p:sp>
    </p:spTree>
    <p:extLst>
      <p:ext uri="{BB962C8B-B14F-4D97-AF65-F5344CB8AC3E}">
        <p14:creationId xmlns:p14="http://schemas.microsoft.com/office/powerpoint/2010/main" val="299341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192" y="36848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Рекомендации для развития</a:t>
            </a:r>
            <a:br>
              <a:rPr lang="ru-RU" i="1" dirty="0"/>
            </a:br>
            <a:r>
              <a:rPr lang="ru-RU" i="1" dirty="0"/>
              <a:t> детей 5-6 лет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4150" y="1801504"/>
            <a:ext cx="6660107" cy="43672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Clr>
                <a:schemeClr val="accent3"/>
              </a:buClr>
              <a:defRPr/>
            </a:pPr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уважением относится к его фантазиям</a:t>
            </a:r>
          </a:p>
          <a:p>
            <a:pPr>
              <a:buClr>
                <a:schemeClr val="accent3"/>
              </a:buClr>
              <a:defRPr/>
            </a:pPr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Поддерживать </a:t>
            </a: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ребенке стремление к позитивному самовыражению</a:t>
            </a:r>
          </a:p>
          <a:p>
            <a:pPr>
              <a:buClr>
                <a:schemeClr val="accent3"/>
              </a:buClr>
              <a:defRPr/>
            </a:pPr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стоить ставить ту границу, которую вы не в состоянии отстоять и выдержать</a:t>
            </a:r>
          </a:p>
          <a:p>
            <a:pPr>
              <a:buClr>
                <a:schemeClr val="accent3"/>
              </a:buClr>
              <a:defRPr/>
            </a:pPr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Обеспечить </a:t>
            </a: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общения со сверстниками</a:t>
            </a:r>
          </a:p>
          <a:p>
            <a:pPr>
              <a:buClr>
                <a:schemeClr val="accent3"/>
              </a:buClr>
              <a:defRPr/>
            </a:pPr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Снижать </a:t>
            </a: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 опеку</a:t>
            </a:r>
          </a:p>
          <a:p>
            <a:pPr>
              <a:buClr>
                <a:schemeClr val="accent3"/>
              </a:buClr>
              <a:defRPr/>
            </a:pPr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Охотнее </a:t>
            </a: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отвечает на просьбу о помощи, чем на долженствование и обязанность</a:t>
            </a:r>
          </a:p>
        </p:txBody>
      </p:sp>
    </p:spTree>
    <p:extLst>
      <p:ext uri="{BB962C8B-B14F-4D97-AF65-F5344CB8AC3E}">
        <p14:creationId xmlns:p14="http://schemas.microsoft.com/office/powerpoint/2010/main" val="34438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8422" y="259308"/>
            <a:ext cx="6158660" cy="11430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Особенности развития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детей </a:t>
            </a:r>
            <a:r>
              <a:rPr lang="ru-RU" i="1" dirty="0"/>
              <a:t>6-7 лет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19" y="1542196"/>
            <a:ext cx="7069541" cy="47630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способны осознавать свое положение в системе отношений со взрослыми и сверстниками, стремятся соответствовать требованиям взрослых, стремятся к достижениям в тех видах деятельности, которые они выполняют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 новым видам деятельности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 миру взрослых, стремление быть похожим на них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способны к волевой регуляции поведения (на основе внутренних побуждений и установленных правил)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способны проявить настойчивость, преодолевать трудности</a:t>
            </a: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70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286" y="368490"/>
            <a:ext cx="7141299" cy="11430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Рекомендации по развитию детей 6-7 лет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319" y="1624084"/>
            <a:ext cx="7110484" cy="457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Поощряйте самостоятельность и активность ребенка, предоставьте ему возможность действовать самостоятельно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рядом с ребенком, покажите, что вы понимаете и цените его, уважаете его достижения и можете помочь в случае неудачи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Поощряйте даже самый маленький успех ребенка на пути достижения цели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последовательны в своих требованиях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Подавайте ребенку пример «взрослого» поведения. привычек и способов общения</a:t>
            </a:r>
          </a:p>
        </p:txBody>
      </p:sp>
    </p:spTree>
    <p:extLst>
      <p:ext uri="{BB962C8B-B14F-4D97-AF65-F5344CB8AC3E}">
        <p14:creationId xmlns:p14="http://schemas.microsoft.com/office/powerpoint/2010/main" val="16245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9" r="965" b="19831"/>
          <a:stretch/>
        </p:blipFill>
        <p:spPr>
          <a:xfrm>
            <a:off x="1978499" y="3875963"/>
            <a:ext cx="4244880" cy="2647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1629" y="368490"/>
            <a:ext cx="4411747" cy="1143000"/>
          </a:xfrm>
        </p:spPr>
        <p:txBody>
          <a:bodyPr/>
          <a:lstStyle/>
          <a:p>
            <a:r>
              <a:rPr lang="ru-RU" i="1" dirty="0"/>
              <a:t>Кризис 7 лет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7796" y="1364778"/>
            <a:ext cx="6714699" cy="26067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09728">
              <a:buClr>
                <a:schemeClr val="accent3"/>
              </a:buClr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Связан с поступлением ребенка в школу </a:t>
            </a:r>
          </a:p>
          <a:p>
            <a:pPr marL="109728">
              <a:buClr>
                <a:schemeClr val="accent3"/>
              </a:buClr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Умение выдерживать школьные нагрузки, новую систему требований, отношений.</a:t>
            </a:r>
          </a:p>
          <a:p>
            <a:pPr marL="109728">
              <a:buClr>
                <a:schemeClr val="accent3"/>
              </a:buClr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Ведущей деятельностью становится учеба</a:t>
            </a:r>
          </a:p>
          <a:p>
            <a:pPr marL="109728">
              <a:buClr>
                <a:schemeClr val="accent3"/>
              </a:buClr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Раздражительность.</a:t>
            </a:r>
          </a:p>
          <a:p>
            <a:pPr marL="109728">
              <a:buClr>
                <a:schemeClr val="accent3"/>
              </a:buClr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Страхи, повышенная тревожность</a:t>
            </a:r>
          </a:p>
        </p:txBody>
      </p:sp>
    </p:spTree>
    <p:extLst>
      <p:ext uri="{BB962C8B-B14F-4D97-AF65-F5344CB8AC3E}">
        <p14:creationId xmlns:p14="http://schemas.microsoft.com/office/powerpoint/2010/main" val="4357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775" y="395785"/>
            <a:ext cx="6322433" cy="11430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Советы по  преодолению </a:t>
            </a:r>
            <a:br>
              <a:rPr lang="ru-RU" i="1" dirty="0"/>
            </a:br>
            <a:r>
              <a:rPr lang="ru-RU" i="1" dirty="0"/>
              <a:t>кризиса 7 лет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77922" y="1637731"/>
            <a:ext cx="6605517" cy="45447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заранее готовить ребенка к школе (развивающие игры, заучивание стихов, лепка, рисование, графические диктанты 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Поощрять общение со сверстниками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надо  перегружать  дополнительными занятиями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 хвалить за готовый результат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Учить конструктивно относится к ошибкам и неудачам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Учим ребенка самостоятельно выполнять задания</a:t>
            </a:r>
          </a:p>
        </p:txBody>
      </p:sp>
    </p:spTree>
    <p:extLst>
      <p:ext uri="{BB962C8B-B14F-4D97-AF65-F5344CB8AC3E}">
        <p14:creationId xmlns:p14="http://schemas.microsoft.com/office/powerpoint/2010/main" val="220174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28299" y="3343702"/>
            <a:ext cx="7328848" cy="16240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6286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514" y="541175"/>
            <a:ext cx="6673755" cy="494523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Ранний возраст (2-3 года)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6035" y="1173708"/>
            <a:ext cx="6769292" cy="5117910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Clr>
                <a:schemeClr val="accent3"/>
              </a:buClr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Возникновение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активной речи</a:t>
            </a:r>
          </a:p>
          <a:p>
            <a:pPr>
              <a:buClr>
                <a:schemeClr val="accent3"/>
              </a:buClr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наглядно-образного мышления</a:t>
            </a:r>
          </a:p>
          <a:p>
            <a:pPr>
              <a:buClr>
                <a:schemeClr val="accent3"/>
              </a:buClr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Усвоение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предметных действие</a:t>
            </a:r>
          </a:p>
          <a:p>
            <a:pPr>
              <a:buClr>
                <a:schemeClr val="accent3"/>
              </a:buClr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Восприятие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носит непроизвольный характер</a:t>
            </a:r>
          </a:p>
          <a:p>
            <a:pPr>
              <a:buClr>
                <a:schemeClr val="accent3"/>
              </a:buClr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Постановка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в играх и поведении</a:t>
            </a:r>
          </a:p>
          <a:p>
            <a:pPr>
              <a:buClr>
                <a:schemeClr val="accent3"/>
              </a:buClr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Восприимчивы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эмоциональному состоянию окружающих</a:t>
            </a:r>
          </a:p>
          <a:p>
            <a:pPr>
              <a:buClr>
                <a:schemeClr val="accent3"/>
              </a:buClr>
              <a:defRPr/>
            </a:pP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Основными 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чертами ребенка 2-3 лет является открытость, честность и искренность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43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8741" y="368489"/>
            <a:ext cx="7124131" cy="11430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Рекомендации для развития </a:t>
            </a:r>
            <a:br>
              <a:rPr lang="ru-RU" i="1" dirty="0"/>
            </a:br>
            <a:r>
              <a:rPr lang="ru-RU" i="1" dirty="0"/>
              <a:t>детей раннего возраста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8615" y="1610435"/>
            <a:ext cx="6974008" cy="4612943"/>
          </a:xfrm>
          <a:prstGeom prst="roundRect">
            <a:avLst>
              <a:gd name="adj" fmla="val 16075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высказывания ребенка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 рук для активизации речи (пальчиковые игры, рисование, лепка, игры с крупой и </a:t>
            </a:r>
            <a:r>
              <a:rPr lang="ru-RU" sz="2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четкого режима дня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самообучающих игрушек (матрешки, вкладыши, пирамидки)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в играх с цветовым спектром, эталонами форм (основные геометрические фигуры)</a:t>
            </a:r>
          </a:p>
        </p:txBody>
      </p:sp>
    </p:spTree>
    <p:extLst>
      <p:ext uri="{BB962C8B-B14F-4D97-AF65-F5344CB8AC3E}">
        <p14:creationId xmlns:p14="http://schemas.microsoft.com/office/powerpoint/2010/main" val="374270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490114" y="150126"/>
            <a:ext cx="4217158" cy="10235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</a:t>
            </a:r>
            <a:endParaRPr lang="ru-RU" sz="5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28300" y="2593076"/>
            <a:ext cx="7465326" cy="3166280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гр. </a:t>
            </a:r>
            <a:r>
              <a:rPr lang="en-US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krisis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решение, поворотный пункт, исход 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)-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резкий, крутой перелом, тяжелое переходное состояние.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245" y="5184870"/>
            <a:ext cx="5057845" cy="1557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85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4083" y="474033"/>
            <a:ext cx="5063775" cy="863448"/>
          </a:xfrm>
        </p:spPr>
        <p:txBody>
          <a:bodyPr>
            <a:noAutofit/>
          </a:bodyPr>
          <a:lstStyle/>
          <a:p>
            <a:r>
              <a:rPr lang="ru-RU" sz="4300" i="1" dirty="0"/>
              <a:t>Возрастной кризис</a:t>
            </a:r>
            <a:endParaRPr lang="ru-RU" sz="4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8641" y="1332411"/>
            <a:ext cx="7040879" cy="4773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/>
              <a:t>             </a:t>
            </a:r>
          </a:p>
          <a:p>
            <a:pPr marL="0" indent="0">
              <a:buNone/>
            </a:pPr>
            <a:r>
              <a:rPr lang="ru-RU" sz="2800" b="1" dirty="0"/>
              <a:t> </a:t>
            </a:r>
            <a:r>
              <a:rPr lang="ru-RU" sz="2800" b="1" dirty="0" smtClean="0"/>
              <a:t>         </a:t>
            </a:r>
            <a:endParaRPr lang="ru-RU" sz="2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0627" y="1364777"/>
            <a:ext cx="6346209" cy="4694830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Возрастной кризис -   это  нормальное состояние для каждого растущего человека</a:t>
            </a:r>
          </a:p>
          <a:p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Кризис возникает на стыке двух возрастов и свидетельствует о   завершении одного этапа  развития и начале следующего</a:t>
            </a:r>
          </a:p>
          <a:p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такие   периоды  появляются новые потребности, меняется поведение ребенка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1" y="1224116"/>
            <a:ext cx="6868242" cy="4889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2400" dirty="0" smtClean="0"/>
              <a:t>  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2388" y="2456597"/>
            <a:ext cx="6428096" cy="2374710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кризис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новорожденности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кризис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года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кризис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лет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кризис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лет;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подростковый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32263" y="436729"/>
            <a:ext cx="7755448" cy="2006220"/>
          </a:xfrm>
        </p:spPr>
        <p:txBody>
          <a:bodyPr>
            <a:normAutofit/>
          </a:bodyPr>
          <a:lstStyle/>
          <a:p>
            <a:r>
              <a:rPr lang="ru-RU" sz="3600" i="1" dirty="0"/>
              <a:t>Кризисные этапы в развитии детей</a:t>
            </a:r>
            <a:br>
              <a:rPr lang="ru-RU" sz="3600" i="1" dirty="0"/>
            </a:br>
            <a:r>
              <a:rPr lang="ru-RU" sz="3600" i="1" dirty="0"/>
              <a:t>(в классификации Л.С. Выготского, известного психолога) </a:t>
            </a:r>
            <a:endParaRPr lang="ru-RU" sz="3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03" y="3033214"/>
            <a:ext cx="3284846" cy="3284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125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879" y="109183"/>
            <a:ext cx="3838541" cy="1160060"/>
          </a:xfrm>
        </p:spPr>
        <p:txBody>
          <a:bodyPr>
            <a:normAutofit/>
          </a:bodyPr>
          <a:lstStyle/>
          <a:p>
            <a:r>
              <a:rPr lang="ru-RU" sz="4300" i="1" dirty="0"/>
              <a:t>Кризис 3 лет</a:t>
            </a:r>
            <a:endParaRPr lang="ru-RU" sz="43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4967" y="1160061"/>
            <a:ext cx="7137779" cy="5131558"/>
          </a:xfrm>
          <a:prstGeom prst="round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09728">
              <a:buClr>
                <a:schemeClr val="accent3"/>
              </a:buClr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Проходит </a:t>
            </a:r>
            <a:r>
              <a:rPr lang="ru-RU" sz="2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 лозунгом: "Я сам!"</a:t>
            </a:r>
          </a:p>
          <a:p>
            <a:pPr marL="109728">
              <a:buClr>
                <a:schemeClr val="accent3"/>
              </a:buClr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Рождается   </a:t>
            </a:r>
            <a:r>
              <a:rPr lang="ru-RU" sz="2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самооценка и самосознание ребенка </a:t>
            </a:r>
          </a:p>
          <a:p>
            <a:pPr marL="109728">
              <a:buClr>
                <a:schemeClr val="accent3"/>
              </a:buClr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2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запреты взрослых все чаще отвечает протестом. Таким образом ребенок отстаивает свои права.</a:t>
            </a:r>
          </a:p>
          <a:p>
            <a:pPr marL="109728">
              <a:buClr>
                <a:schemeClr val="accent3"/>
              </a:buClr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Ведущей   </a:t>
            </a:r>
            <a:r>
              <a:rPr lang="ru-RU" sz="2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деятельностью  становится   игра</a:t>
            </a:r>
          </a:p>
          <a:p>
            <a:pPr marL="109728">
              <a:buClr>
                <a:schemeClr val="accent3"/>
              </a:buClr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Проводится </a:t>
            </a:r>
            <a:r>
              <a:rPr lang="ru-RU" sz="2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проверка границ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дозволенного</a:t>
            </a:r>
          </a:p>
          <a:p>
            <a:pPr>
              <a:buClr>
                <a:schemeClr val="accent3"/>
              </a:buClr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Ребенку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важна успешность или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неуспешность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делах и играх</a:t>
            </a:r>
          </a:p>
          <a:p>
            <a:pPr>
              <a:buClr>
                <a:schemeClr val="accent3"/>
              </a:buClr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Бурно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реагирует на оценку его дел и поступков, учится самостоятельно оценивать результаты своей деятельности</a:t>
            </a:r>
          </a:p>
          <a:p>
            <a:pPr>
              <a:buClr>
                <a:schemeClr val="accent3"/>
              </a:buClr>
              <a:defRPr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Чувствительность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сензитивность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чувствам других людей 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9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1" y="3612544"/>
            <a:ext cx="3572870" cy="289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932" y="3235585"/>
            <a:ext cx="2975212" cy="3353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300" i="1" dirty="0"/>
              <a:t>Временные границы кризиса</a:t>
            </a:r>
            <a:endParaRPr lang="ru-RU" sz="43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5217" y="968992"/>
            <a:ext cx="6196084" cy="2784143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«Кризис 3-х лет» – определение условное, так как временные рамки кризиса гораздо шире. </a:t>
            </a:r>
            <a:endParaRPr lang="ru-RU" sz="2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одних детей начинается в 2 года 10 месяцев, а у других в 3,5 года.</a:t>
            </a:r>
          </a:p>
        </p:txBody>
      </p:sp>
    </p:spTree>
    <p:extLst>
      <p:ext uri="{BB962C8B-B14F-4D97-AF65-F5344CB8AC3E}">
        <p14:creationId xmlns:p14="http://schemas.microsoft.com/office/powerpoint/2010/main" val="359062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703" y="326570"/>
            <a:ext cx="8098972" cy="992779"/>
          </a:xfrm>
        </p:spPr>
        <p:txBody>
          <a:bodyPr>
            <a:noAutofit/>
          </a:bodyPr>
          <a:lstStyle/>
          <a:p>
            <a:r>
              <a:rPr lang="ru-RU" sz="4300" i="1" dirty="0"/>
              <a:t>Советы по  преодолению </a:t>
            </a:r>
            <a:br>
              <a:rPr lang="ru-RU" sz="4300" i="1" dirty="0"/>
            </a:br>
            <a:r>
              <a:rPr lang="ru-RU" sz="4300" i="1" dirty="0"/>
              <a:t>кризиса 3 лет</a:t>
            </a:r>
            <a:endParaRPr lang="ru-RU" sz="43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8173" y="1692322"/>
            <a:ext cx="6250675" cy="4053385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Личное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пространство ребенка (комната, игрушки…)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Компромиссы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Распорядок дня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Четкая система запретов.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общения с ребенком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Дать возможность быть самостоятельным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Обращение с ребенком как с равным</a:t>
            </a:r>
          </a:p>
          <a:p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12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1424</TotalTime>
  <Words>661</Words>
  <Application>Microsoft Office PowerPoint</Application>
  <PresentationFormat>Экран (4:3)</PresentationFormat>
  <Paragraphs>108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Courier New</vt:lpstr>
      <vt:lpstr>Monotype Corsiva</vt:lpstr>
      <vt:lpstr>Times New Roman</vt:lpstr>
      <vt:lpstr>Wingdings</vt:lpstr>
      <vt:lpstr>Тема Office</vt:lpstr>
      <vt:lpstr>Презентация PowerPoint</vt:lpstr>
      <vt:lpstr>Ранний возраст (2-3 года)</vt:lpstr>
      <vt:lpstr>Рекомендации для развития  детей раннего возраста</vt:lpstr>
      <vt:lpstr>(гр. krisis решение, поворотный пункт, исход )- резкий, крутой перелом, тяжелое переходное состояние.  </vt:lpstr>
      <vt:lpstr>Возрастной кризис</vt:lpstr>
      <vt:lpstr>Кризисные этапы в развитии детей (в классификации Л.С. Выготского, известного психолога) </vt:lpstr>
      <vt:lpstr>Кризис 3 лет</vt:lpstr>
      <vt:lpstr>Временные границы кризиса</vt:lpstr>
      <vt:lpstr>Советы по  преодолению  кризиса 3 лет</vt:lpstr>
      <vt:lpstr>Особенности развития  детей 4-5 лет</vt:lpstr>
      <vt:lpstr>Презентация PowerPoint</vt:lpstr>
      <vt:lpstr>Особенности развития  детей 5-6 лет </vt:lpstr>
      <vt:lpstr>Рекомендации для развития  детей 5-6 лет </vt:lpstr>
      <vt:lpstr>Особенности развития  детей 6-7 лет </vt:lpstr>
      <vt:lpstr>Рекомендации по развитию детей 6-7 лет</vt:lpstr>
      <vt:lpstr>Кризис 7 лет </vt:lpstr>
      <vt:lpstr>Советы по  преодолению  кризиса 7 лет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Galina.Rassohina</dc:creator>
  <cp:lastModifiedBy>ДОУ8</cp:lastModifiedBy>
  <cp:revision>117</cp:revision>
  <dcterms:created xsi:type="dcterms:W3CDTF">2014-08-01T19:25:21Z</dcterms:created>
  <dcterms:modified xsi:type="dcterms:W3CDTF">2022-11-14T12:43:18Z</dcterms:modified>
</cp:coreProperties>
</file>