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60" r:id="rId4"/>
    <p:sldId id="261" r:id="rId5"/>
    <p:sldId id="263" r:id="rId6"/>
    <p:sldId id="264" r:id="rId7"/>
    <p:sldId id="265" r:id="rId8"/>
    <p:sldId id="267" r:id="rId9"/>
    <p:sldId id="268" r:id="rId10"/>
    <p:sldId id="269" r:id="rId11"/>
    <p:sldId id="273" r:id="rId12"/>
    <p:sldId id="276" r:id="rId13"/>
    <p:sldId id="277" r:id="rId14"/>
    <p:sldId id="272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B0577-20CD-4534-A599-9B4DB39913B1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B631-01EE-4E5C-8CBC-6751181140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460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B0577-20CD-4534-A599-9B4DB39913B1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B631-01EE-4E5C-8CBC-6751181140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597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B0577-20CD-4534-A599-9B4DB39913B1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B631-01EE-4E5C-8CBC-6751181140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010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B0577-20CD-4534-A599-9B4DB39913B1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B631-01EE-4E5C-8CBC-6751181140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944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B0577-20CD-4534-A599-9B4DB39913B1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B631-01EE-4E5C-8CBC-6751181140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959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B0577-20CD-4534-A599-9B4DB39913B1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B631-01EE-4E5C-8CBC-6751181140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55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B0577-20CD-4534-A599-9B4DB39913B1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B631-01EE-4E5C-8CBC-6751181140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384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B0577-20CD-4534-A599-9B4DB39913B1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B631-01EE-4E5C-8CBC-6751181140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090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B0577-20CD-4534-A599-9B4DB39913B1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B631-01EE-4E5C-8CBC-6751181140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2973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B0577-20CD-4534-A599-9B4DB39913B1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B631-01EE-4E5C-8CBC-6751181140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883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B0577-20CD-4534-A599-9B4DB39913B1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8B631-01EE-4E5C-8CBC-6751181140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739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5B0577-20CD-4534-A599-9B4DB39913B1}" type="datetimeFigureOut">
              <a:rPr lang="ru-RU" smtClean="0"/>
              <a:pPr/>
              <a:t>12.04.2021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8B631-01EE-4E5C-8CBC-6751181140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056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70658" cy="685800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3794" y="727587"/>
            <a:ext cx="4395019" cy="2308324"/>
          </a:xfrm>
          <a:prstGeom prst="rect">
            <a:avLst/>
          </a:prstGeom>
          <a:noFill/>
          <a:scene3d>
            <a:camera prst="perspectiveRelaxedModerately"/>
            <a:lightRig rig="threePt" dir="t"/>
          </a:scene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pattFill prst="pct90">
                  <a:fgClr>
                    <a:schemeClr val="accent5"/>
                  </a:fgClr>
                  <a:bgClr>
                    <a:schemeClr val="bg1"/>
                  </a:bgClr>
                </a:patt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Правильное питание</a:t>
            </a:r>
          </a:p>
          <a:p>
            <a:pPr algn="ctr"/>
            <a:r>
              <a:rPr lang="ru-RU" sz="3600" b="1" dirty="0" smtClean="0">
                <a:ln w="9525">
                  <a:solidFill>
                    <a:schemeClr val="bg1"/>
                  </a:solidFill>
                  <a:prstDash val="solid"/>
                </a:ln>
                <a:pattFill prst="pct90">
                  <a:fgClr>
                    <a:schemeClr val="accent5"/>
                  </a:fgClr>
                  <a:bgClr>
                    <a:schemeClr val="bg1"/>
                  </a:bgClr>
                </a:patt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от 1 года до 3 лет</a:t>
            </a:r>
            <a:endParaRPr lang="ru-RU" sz="3600" b="1" cap="none" spc="0" dirty="0">
              <a:ln w="9525">
                <a:solidFill>
                  <a:schemeClr val="bg1"/>
                </a:solidFill>
                <a:prstDash val="solid"/>
              </a:ln>
              <a:pattFill prst="pct90">
                <a:fgClr>
                  <a:schemeClr val="accent5"/>
                </a:fgClr>
                <a:bgClr>
                  <a:schemeClr val="bg1"/>
                </a:bgClr>
              </a:patt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3794" y="151446"/>
            <a:ext cx="11543069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МК ДОУ «</a:t>
            </a:r>
            <a:r>
              <a:rPr lang="ru-RU" sz="20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Починковский</a:t>
            </a:r>
            <a:r>
              <a:rPr lang="ru-RU" sz="20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детский сад №8</a:t>
            </a:r>
          </a:p>
          <a:p>
            <a:pPr algn="ctr"/>
            <a:endParaRPr lang="ru-RU" sz="20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endParaRPr lang="ru-RU" sz="2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endParaRPr lang="ru-RU" sz="20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endParaRPr lang="ru-RU" sz="2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endParaRPr lang="ru-RU" sz="2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02788" y="2301161"/>
            <a:ext cx="5218248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Подготовила</a:t>
            </a:r>
            <a:r>
              <a:rPr lang="ru-RU" sz="2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: </a:t>
            </a:r>
            <a:r>
              <a:rPr lang="ru-RU" sz="2400" b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Шалунова</a:t>
            </a:r>
            <a:r>
              <a:rPr lang="ru-RU" sz="2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Л. А.</a:t>
            </a:r>
            <a:endParaRPr lang="ru-RU" sz="2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347825" y="5468523"/>
            <a:ext cx="484417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400" b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endParaRPr lang="ru-RU" sz="2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ctr"/>
            <a:r>
              <a:rPr lang="ru-RU" sz="2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с. Починки 2021г.</a:t>
            </a:r>
            <a:endParaRPr lang="ru-RU" sz="2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4371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72146" y="166255"/>
            <a:ext cx="9725890" cy="655564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chemeClr val="accent2">
                    <a:lumMod val="75000"/>
                  </a:schemeClr>
                </a:solidFill>
              </a:rPr>
              <a:t>Сахар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Ребенку в возрасте от 1,5 до 3 лет можно употреблять до 30–40 г сахара в сутки.  Это количество уже входит в хлебобулочные изделия, соки, фрукты и сладости. Злоупотребление сахаром снижает аппетит, негативно влияет на обменные процессы и ведет к появлению избыточного веса.</a:t>
            </a:r>
          </a:p>
          <a:p>
            <a:pPr algn="ctr"/>
            <a:r>
              <a:rPr lang="ru-RU" sz="2400" b="1" u="sng" dirty="0" smtClean="0">
                <a:solidFill>
                  <a:schemeClr val="accent2">
                    <a:lumMod val="75000"/>
                  </a:schemeClr>
                </a:solidFill>
              </a:rPr>
              <a:t>Сладости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В возрасте от 1,5 до 3 лет детей можно угощать пастилой, мармеладом, фруктовой карамелью, повидлом и зефиром.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sz="2400" b="1" u="sng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sz="2400" b="1" u="sng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sz="2400" b="1" u="sng" dirty="0" smtClean="0">
                <a:solidFill>
                  <a:schemeClr val="accent2">
                    <a:lumMod val="75000"/>
                  </a:schemeClr>
                </a:solidFill>
              </a:rPr>
              <a:t>Шоколад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С шоколадом и шоколадными конфетами надо повременить до 3-летнего возраста, так как они провоцируют возбудимость нервной системы и могут вызывать аллергические реакции,  нагружают поджелудочную железу и раздражают желчный пузырь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pPr algn="just"/>
            <a:endParaRPr lang="ru-RU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endParaRPr lang="ru-RU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endParaRPr lang="ru-RU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endParaRPr lang="ru-RU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endParaRPr lang="ru-RU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170" name="Picture 2" descr="C:\Users\Пользователь\Saved Games\Desktop\images (6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13521" y="2671331"/>
            <a:ext cx="2318952" cy="1041688"/>
          </a:xfrm>
          <a:prstGeom prst="rect">
            <a:avLst/>
          </a:prstGeom>
          <a:noFill/>
        </p:spPr>
      </p:pic>
      <p:pic>
        <p:nvPicPr>
          <p:cNvPr id="7171" name="Picture 3" descr="C:\Users\Пользователь\Saved Games\Desktop\images (7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55189" y="5014912"/>
            <a:ext cx="3267075" cy="14001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4319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943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68" y="1912809"/>
            <a:ext cx="3982065" cy="2652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065" y="1997549"/>
            <a:ext cx="3764934" cy="266557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455174" y="58264"/>
            <a:ext cx="88588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римерное меню для детей в возрасте от 1 до 3 лет</a:t>
            </a:r>
            <a:endParaRPr lang="ru-RU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5916" y="792721"/>
            <a:ext cx="439256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</a:rPr>
              <a:t>завтрак</a:t>
            </a:r>
            <a:endParaRPr lang="ru-RU" sz="4800" b="1" i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58115" y="870049"/>
            <a:ext cx="479568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4800" i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торой завтрак</a:t>
            </a:r>
            <a:endParaRPr lang="ru-RU" sz="4800" i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98090" y="4955458"/>
            <a:ext cx="44441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Яйцо вареное – 20 г</a:t>
            </a:r>
          </a:p>
          <a:p>
            <a:r>
              <a:rPr lang="ru-RU" dirty="0" smtClean="0"/>
              <a:t>Каша овсяная “Геркулес” жидкая – 150 г</a:t>
            </a:r>
          </a:p>
          <a:p>
            <a:r>
              <a:rPr lang="ru-RU" dirty="0" smtClean="0"/>
              <a:t>Чай с лимоном 150/5 г</a:t>
            </a:r>
          </a:p>
          <a:p>
            <a:r>
              <a:rPr lang="ru-RU" dirty="0" smtClean="0"/>
              <a:t>Батон нарезной обогащенный – 20 г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 flipH="1">
            <a:off x="7718323" y="5460323"/>
            <a:ext cx="25957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Груша свежая – 95 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357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49439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78" y="1027906"/>
            <a:ext cx="4335206" cy="28872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947" y="1093169"/>
            <a:ext cx="3893671" cy="27567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45807" y="176981"/>
            <a:ext cx="394273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i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</a:rPr>
              <a:t>обед</a:t>
            </a:r>
            <a:endParaRPr lang="ru-RU" sz="4800" b="1" i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62452" y="176981"/>
            <a:ext cx="281202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i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</a:rPr>
              <a:t>полдник</a:t>
            </a:r>
            <a:endParaRPr lang="ru-RU" sz="4800" b="1" i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1278" y="4178710"/>
            <a:ext cx="539790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Салат “</a:t>
            </a:r>
            <a:r>
              <a:rPr lang="ru-RU" dirty="0" err="1" smtClean="0"/>
              <a:t>Свеколка</a:t>
            </a:r>
            <a:r>
              <a:rPr lang="ru-RU" dirty="0" smtClean="0"/>
              <a:t>” – 30 г</a:t>
            </a:r>
          </a:p>
          <a:p>
            <a:r>
              <a:rPr lang="ru-RU" dirty="0" smtClean="0"/>
              <a:t>Щи из свежей капусты с курой и сметаной 150/15/5 г</a:t>
            </a:r>
          </a:p>
          <a:p>
            <a:r>
              <a:rPr lang="ru-RU" dirty="0" smtClean="0"/>
              <a:t>Кнели из кур запеченные – 60 г</a:t>
            </a:r>
          </a:p>
          <a:p>
            <a:r>
              <a:rPr lang="ru-RU" dirty="0" smtClean="0"/>
              <a:t>Пюре картофельное – 150 г</a:t>
            </a:r>
          </a:p>
          <a:p>
            <a:r>
              <a:rPr lang="ru-RU" dirty="0" smtClean="0"/>
              <a:t>Сок персиковый – 150 г</a:t>
            </a:r>
          </a:p>
          <a:p>
            <a:r>
              <a:rPr lang="ru-RU" dirty="0" smtClean="0"/>
              <a:t>Хлеб ржано-пшеничный обогащенный – 40 г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333948" y="4306529"/>
            <a:ext cx="40198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Запеканка рисовая  с соусом яблочным – 80/20 г</a:t>
            </a:r>
          </a:p>
          <a:p>
            <a:endParaRPr lang="ru-RU" dirty="0" smtClean="0"/>
          </a:p>
          <a:p>
            <a:r>
              <a:rPr lang="ru-RU" dirty="0" smtClean="0"/>
              <a:t>Молоко кипяченое – 150 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004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61"/>
            <a:ext cx="12192000" cy="6849439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98" y="1139640"/>
            <a:ext cx="4834874" cy="32200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531" y="1653580"/>
            <a:ext cx="3879940" cy="2584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16310" y="216310"/>
            <a:ext cx="484730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i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</a:rPr>
              <a:t>ужин</a:t>
            </a:r>
            <a:endParaRPr lang="ru-RU" sz="4800" b="1" i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43252" y="365125"/>
            <a:ext cx="494562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800" b="1" i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</a:rPr>
              <a:t>в</a:t>
            </a:r>
            <a:r>
              <a:rPr lang="ru-RU" sz="4800" b="1" i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</a:rPr>
              <a:t>торой ужин</a:t>
            </a:r>
            <a:endParaRPr lang="ru-RU" sz="4800" b="1" i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3458" y="4813994"/>
            <a:ext cx="49849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Биточек из говядины – 50 г</a:t>
            </a:r>
          </a:p>
          <a:p>
            <a:r>
              <a:rPr lang="ru-RU" dirty="0" smtClean="0"/>
              <a:t>Капуста цветная, запеченная под соусом –  120 г</a:t>
            </a:r>
          </a:p>
          <a:p>
            <a:r>
              <a:rPr lang="ru-RU" dirty="0" smtClean="0"/>
              <a:t>Чай с сахаром – 150 г</a:t>
            </a:r>
          </a:p>
          <a:p>
            <a:r>
              <a:rPr lang="ru-RU" dirty="0" smtClean="0"/>
              <a:t>Батон нарезной обогащенный – 20 г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8288592" y="5174197"/>
            <a:ext cx="26940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Биокефир – 150 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245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" y="277091"/>
            <a:ext cx="1219199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46555" y="1144588"/>
            <a:ext cx="8661854" cy="144655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ru-RU" sz="44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«Здоровое питание – </a:t>
            </a:r>
          </a:p>
          <a:p>
            <a:pPr algn="ctr"/>
            <a:r>
              <a:rPr lang="ru-RU" sz="44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общее правило для всей семьи!»</a:t>
            </a:r>
            <a:endParaRPr lang="ru-RU" sz="4400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96145" y="4073237"/>
            <a:ext cx="6096001" cy="646331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chemeClr val="accent2">
                    <a:lumMod val="75000"/>
                  </a:schemeClr>
                </a:solidFill>
              </a:rPr>
              <a:t>     Приятного аппетита!</a:t>
            </a:r>
            <a:endParaRPr lang="ru-RU" sz="36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59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47" y="13855"/>
            <a:ext cx="12202847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3255818" y="1496290"/>
            <a:ext cx="8184462" cy="3046988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Человеку нужно есть,</a:t>
            </a:r>
          </a:p>
          <a:p>
            <a:pPr algn="ctr"/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Чтобы встать и чтобы сесть,</a:t>
            </a:r>
          </a:p>
          <a:p>
            <a:pPr algn="ctr"/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Чтоб расти и кувыркаться,</a:t>
            </a:r>
          </a:p>
          <a:p>
            <a:pPr algn="ctr"/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Песни петь, дружить, смеяться.</a:t>
            </a:r>
          </a:p>
          <a:p>
            <a:pPr algn="ctr"/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Чтоб расти и развиваться</a:t>
            </a:r>
          </a:p>
          <a:p>
            <a:pPr algn="ctr"/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при этом не болеть,</a:t>
            </a:r>
          </a:p>
          <a:p>
            <a:pPr algn="ctr"/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Нужно правильно питаться</a:t>
            </a:r>
          </a:p>
          <a:p>
            <a:pPr algn="ctr"/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самых юных лет уметь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9509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21673"/>
            <a:ext cx="12586083" cy="707967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15381" y="530943"/>
            <a:ext cx="8738419" cy="954107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Рекомендации по продуктам питания в возрасте </a:t>
            </a:r>
          </a:p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от 1 до 3 лет</a:t>
            </a:r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73927" y="1690255"/>
            <a:ext cx="6331529" cy="267765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chemeClr val="accent2">
                    <a:lumMod val="75000"/>
                  </a:schemeClr>
                </a:solidFill>
              </a:rPr>
              <a:t>Кисломолочные продукты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в возрасте от 1,5 до 3 лет в сутки ребенку в среднем требуется:</a:t>
            </a:r>
            <a:endParaRPr lang="ru-RU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5 г сыра;</a:t>
            </a:r>
          </a:p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25–50 г творога (жирность 5–11%);</a:t>
            </a:r>
          </a:p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5–10 г сливок или сметаны (10–20%);</a:t>
            </a:r>
          </a:p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500–550 мл молока и кефира (3,2–4%).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Пользователь\Saved Games\Desktop\Без названия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64782" y="1676400"/>
            <a:ext cx="2590800" cy="2618509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2715491" y="4752109"/>
            <a:ext cx="9144000" cy="150810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 smtClean="0">
                <a:solidFill>
                  <a:schemeClr val="accent2">
                    <a:lumMod val="75000"/>
                  </a:schemeClr>
                </a:solidFill>
              </a:rPr>
              <a:t>Куриное яйцо</a:t>
            </a:r>
            <a:endParaRPr lang="ru-RU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Детям необходимо давать по 1 яйцу не чаще 2 раз в неделю исключительно в сваренном вкрутую виде или в виде парового омлета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63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89018" y="280244"/>
            <a:ext cx="9767455" cy="412420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chemeClr val="accent2">
                    <a:lumMod val="75000"/>
                  </a:schemeClr>
                </a:solidFill>
              </a:rPr>
              <a:t>Мясо</a:t>
            </a:r>
          </a:p>
          <a:p>
            <a:pPr algn="just"/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В возрасте 1 года ребенку в день необходимо 100 г мяса, с 1,5 лет – 120 г. Рекомендуется готовить блюда из говядины, телятины, </a:t>
            </a:r>
            <a:r>
              <a:rPr lang="ru-RU" sz="2000" b="1" dirty="0" err="1" smtClean="0">
                <a:solidFill>
                  <a:schemeClr val="accent2">
                    <a:lumMod val="75000"/>
                  </a:schemeClr>
                </a:solidFill>
              </a:rPr>
              <a:t>индюшатины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, мяса кролика и ягненка. Вкусны и полезны субпродукты: печень, язык, сердце. Блюда из них быстрее и легче перевариваются, богаты белком и жирорастворимыми витаминами. Но! Если у ребенка есть  проблемы с почками, желчным пузырем или склонность к аллергии, введение субпродуктов в рацион на данном этапе не рекомендуется.</a:t>
            </a:r>
          </a:p>
          <a:p>
            <a:pPr algn="just"/>
            <a:endParaRPr lang="ru-RU" sz="2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Мясо можно готовить в виде паровых и духовых котлет, рагу и обжаренного фарша.</a:t>
            </a:r>
          </a:p>
          <a:p>
            <a:pPr algn="just"/>
            <a:endParaRPr lang="ru-RU" sz="2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А вот с колбасами и сосисками ребенка лучше не знакомить, так как качество этой продукции чаще всего вызывает сомнения.</a:t>
            </a:r>
            <a:endParaRPr lang="ru-RU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0" name="Picture 2" descr="C:\Users\Пользователь\Saved Games\Desktop\Без названия (3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42509" y="4591049"/>
            <a:ext cx="4765963" cy="21006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6145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69127" y="471055"/>
            <a:ext cx="9242769" cy="378565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chemeClr val="accent2">
                    <a:lumMod val="75000"/>
                  </a:schemeClr>
                </a:solidFill>
              </a:rPr>
              <a:t>Рыба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Если у ребенка нет аллергии на морепродукты, его рацион рекомендуется дополнять блюдами из рыбы морских и речных сортов. От жирных и деликатесных сортов, копченой и консервированной рыбы, а также икры следует воздержаться. Суточная норма потребления рыбы – до 30–40 г.</a:t>
            </a:r>
          </a:p>
          <a:p>
            <a:pPr algn="just"/>
            <a:endParaRPr lang="ru-RU" sz="24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В детском меню рыба может быть представлена в вареном и тушеном виде, в виде котлет и биточков. Разумеется, перед приготовлением ее необходимо очищать от косточек.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Пользователь\Saved Games\Desktop\Без названия (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39491" y="4503592"/>
            <a:ext cx="4973781" cy="19110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8853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75165" y="471055"/>
            <a:ext cx="9436732" cy="353943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chemeClr val="accent2">
                    <a:lumMod val="75000"/>
                  </a:schemeClr>
                </a:solidFill>
              </a:rPr>
              <a:t>Овощи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В детском меню должны присутствовать картофель, морковь, капуста, кабачки, тыква, свекла,  репа, горох, фасоль, бобы. Томаты давать до 3 лет нежелательно, так как они раздражают желчный пузырь и часто вызывают аллергию. В возрасте от 1,5 до 3 лет детям рекомендуется ежедневное употребление картофеля в количестве до 100–120 г, а также 150–200 г других овощей в виде супов, салатов, гарниров.  </a:t>
            </a:r>
          </a:p>
          <a:p>
            <a:pPr algn="just"/>
            <a:endParaRPr lang="ru-RU" sz="2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В возрасте от 1,5 лет ребенка необходимо кормить свежей зеленью: петрушкой, шпинатом, салатом и зеленым луком, используя для заправки супов, салатов и вторых блюд.</a:t>
            </a:r>
            <a:endParaRPr lang="ru-RU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074" name="Picture 2" descr="C:\Users\Пользователь\Saved Games\Desktop\Без названия (5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2" y="4352491"/>
            <a:ext cx="3726872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352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86000" y="346365"/>
            <a:ext cx="9587345" cy="138499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chemeClr val="accent2">
                    <a:lumMod val="75000"/>
                  </a:schemeClr>
                </a:solidFill>
              </a:rPr>
              <a:t>Фрукты и ягоды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В сутки дети в возрасте от 1 до 3 лет должны съедать 100–200 г фруктов и 10–20 г ягод. Это могут быть яблоки, груши, сливы, бананы, вишни (без косточек), черная смородина, крыжовник, брусника, клюква, черноплодная рябина и облепиха.</a:t>
            </a:r>
            <a:endParaRPr lang="ru-RU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96836" y="4322618"/>
            <a:ext cx="9448800" cy="1908215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>
                <a:solidFill>
                  <a:schemeClr val="accent2">
                    <a:lumMod val="75000"/>
                  </a:schemeClr>
                </a:solidFill>
              </a:rPr>
              <a:t>Соки</a:t>
            </a:r>
            <a:endParaRPr lang="ru-RU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От 1 года до 1,5 лет ребенку стоит предлагать осветленные соки, а после 1,5 лет – соки с мякотью (до 100–150 мл в день после еды).</a:t>
            </a:r>
          </a:p>
          <a:p>
            <a:pPr algn="just"/>
            <a:endParaRPr lang="ru-RU" sz="2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Если малыш пробует ранее незнакомый сок, начать надо с 1–2 ч. Ложек в первой половине дня, чтобы увидеть реакцию организма.</a:t>
            </a:r>
            <a:endParaRPr lang="ru-RU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098" name="Picture 2" descr="C:\Users\Пользователь\Saved Games\Desktop\images (4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49091" y="1898073"/>
            <a:ext cx="4724400" cy="22028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8587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" y="-249383"/>
            <a:ext cx="1219199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08909" y="1"/>
            <a:ext cx="9781309" cy="1569660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chemeClr val="accent2">
                    <a:lumMod val="75000"/>
                  </a:schemeClr>
                </a:solidFill>
              </a:rPr>
              <a:t>Крупы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Каши рекомендуется готовить из овсяной, гречневой, ячневой, пшенной, пшеничной, кукурузной и перловой круп. Суточная норма потребления круп для детей в возрасте от 1,5 до 3 лет – 15–20 г.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122" name="Picture 2" descr="C:\Users\Пользователь\Saved Games\Desktop\images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23855" y="1814946"/>
            <a:ext cx="5735781" cy="205047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687782" y="4128655"/>
            <a:ext cx="9102436" cy="2308324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chemeClr val="accent2">
                    <a:lumMod val="75000"/>
                  </a:schemeClr>
                </a:solidFill>
              </a:rPr>
              <a:t>Макаронные изделия</a:t>
            </a:r>
            <a:endParaRPr lang="ru-RU" sz="24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В возрасте 1,5 лет дети уже могут есть лапшу и вермишель в виде супов и гарниров. Однако макаронные изделия богаты углеводами, поэтому злоупотреблять ими в детском рационе не стоит. Суточная норма потребления лапши и вермишели для детей от 1,5 до 3 лет – не более 50 г.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0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" y="0"/>
            <a:ext cx="1219199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69128" y="360220"/>
            <a:ext cx="9393381" cy="2585323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chemeClr val="accent2">
                    <a:lumMod val="75000"/>
                  </a:schemeClr>
                </a:solidFill>
              </a:rPr>
              <a:t>Макаронные изделия</a:t>
            </a:r>
          </a:p>
          <a:p>
            <a:pPr algn="just"/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/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В возрасте 1,5 лет дети уже могут есть лапшу и вермишель в виде супов и гарниров. Однако макаронные изделия богаты углеводами, поэтому злоупотреблять ими в детском рационе не стоит. Суточная норма потребления лапши и вермишели для детей от 1,5 до 3 лет – не более 50 г.</a:t>
            </a: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146" name="Picture 2" descr="C:\Users\Пользователь\Saved Games\Desktop\Без названия (7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96836" y="3468197"/>
            <a:ext cx="4128655" cy="2747432"/>
          </a:xfrm>
          <a:prstGeom prst="rect">
            <a:avLst/>
          </a:prstGeom>
          <a:noFill/>
        </p:spPr>
      </p:pic>
      <p:pic>
        <p:nvPicPr>
          <p:cNvPr id="6147" name="Picture 3" descr="C:\Users\Пользователь\Saved Games\Desktop\image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60444" y="3436746"/>
            <a:ext cx="4446647" cy="27562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8407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953</Words>
  <Application>Microsoft Office PowerPoint</Application>
  <PresentationFormat>Широкоэкранный</PresentationFormat>
  <Paragraphs>96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Настольный</dc:creator>
  <cp:lastModifiedBy>egunovpavel@outlook.com</cp:lastModifiedBy>
  <cp:revision>86</cp:revision>
  <dcterms:created xsi:type="dcterms:W3CDTF">2021-04-11T16:28:48Z</dcterms:created>
  <dcterms:modified xsi:type="dcterms:W3CDTF">2021-04-12T10:01:56Z</dcterms:modified>
</cp:coreProperties>
</file>