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6" r:id="rId2"/>
    <p:sldId id="258" r:id="rId3"/>
    <p:sldId id="256" r:id="rId4"/>
    <p:sldId id="259" r:id="rId5"/>
    <p:sldId id="260" r:id="rId6"/>
    <p:sldId id="263" r:id="rId7"/>
    <p:sldId id="264" r:id="rId8"/>
    <p:sldId id="257" r:id="rId9"/>
    <p:sldId id="262" r:id="rId10"/>
    <p:sldId id="265" r:id="rId1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Никита Баранов" initials="НБ" lastIdx="1" clrIdx="0">
    <p:extLst>
      <p:ext uri="{19B8F6BF-5375-455C-9EA6-DF929625EA0E}">
        <p15:presenceInfo xmlns:p15="http://schemas.microsoft.com/office/powerpoint/2012/main" userId="2fe553618e925c07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07240"/>
    <a:srgbClr val="FF6699"/>
    <a:srgbClr val="FFC000"/>
    <a:srgbClr val="BDD7EE"/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7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DD319-F71B-4EF9-9BE4-72BDC1924FEB}" type="datetimeFigureOut">
              <a:rPr lang="ru-RU" smtClean="0"/>
              <a:t>18.03.2021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DA5CE9-4C13-4547-8A1D-818FE7E4EF26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987916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DD319-F71B-4EF9-9BE4-72BDC1924FEB}" type="datetimeFigureOut">
              <a:rPr lang="ru-RU" smtClean="0"/>
              <a:t>18.03.2021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DA5CE9-4C13-4547-8A1D-818FE7E4EF26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458919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DD319-F71B-4EF9-9BE4-72BDC1924FEB}" type="datetimeFigureOut">
              <a:rPr lang="ru-RU" smtClean="0"/>
              <a:t>18.03.2021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DA5CE9-4C13-4547-8A1D-818FE7E4EF26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428673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DD319-F71B-4EF9-9BE4-72BDC1924FEB}" type="datetimeFigureOut">
              <a:rPr lang="ru-RU" smtClean="0"/>
              <a:t>18.03.2021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DA5CE9-4C13-4547-8A1D-818FE7E4EF26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497335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DD319-F71B-4EF9-9BE4-72BDC1924FEB}" type="datetimeFigureOut">
              <a:rPr lang="ru-RU" smtClean="0"/>
              <a:t>18.03.2021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DA5CE9-4C13-4547-8A1D-818FE7E4EF26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8885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DD319-F71B-4EF9-9BE4-72BDC1924FEB}" type="datetimeFigureOut">
              <a:rPr lang="ru-RU" smtClean="0"/>
              <a:t>18.03.2021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DA5CE9-4C13-4547-8A1D-818FE7E4EF26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762412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DD319-F71B-4EF9-9BE4-72BDC1924FEB}" type="datetimeFigureOut">
              <a:rPr lang="ru-RU" smtClean="0"/>
              <a:t>18.03.2021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DA5CE9-4C13-4547-8A1D-818FE7E4EF26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684142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DD319-F71B-4EF9-9BE4-72BDC1924FEB}" type="datetimeFigureOut">
              <a:rPr lang="ru-RU" smtClean="0"/>
              <a:t>18.03.2021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DA5CE9-4C13-4547-8A1D-818FE7E4EF26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748131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DD319-F71B-4EF9-9BE4-72BDC1924FEB}" type="datetimeFigureOut">
              <a:rPr lang="ru-RU" smtClean="0"/>
              <a:t>18.03.2021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DA5CE9-4C13-4547-8A1D-818FE7E4EF26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335917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DD319-F71B-4EF9-9BE4-72BDC1924FEB}" type="datetimeFigureOut">
              <a:rPr lang="ru-RU" smtClean="0"/>
              <a:t>18.03.2021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DA5CE9-4C13-4547-8A1D-818FE7E4EF26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972488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DD319-F71B-4EF9-9BE4-72BDC1924FEB}" type="datetimeFigureOut">
              <a:rPr lang="ru-RU" smtClean="0"/>
              <a:t>18.03.2021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DA5CE9-4C13-4547-8A1D-818FE7E4EF26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040054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EDD319-F71B-4EF9-9BE4-72BDC1924FEB}" type="datetimeFigureOut">
              <a:rPr lang="ru-RU" smtClean="0"/>
              <a:t>18.03.2021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DA5CE9-4C13-4547-8A1D-818FE7E4EF26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82320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gi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gif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audio" Target="../media/audio1.wav"/><Relationship Id="rId7" Type="http://schemas.openxmlformats.org/officeDocument/2006/relationships/image" Target="../media/image6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2.jpeg"/><Relationship Id="rId9" Type="http://schemas.openxmlformats.org/officeDocument/2006/relationships/image" Target="../media/image3.gi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gi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gif"/><Relationship Id="rId4" Type="http://schemas.openxmlformats.org/officeDocument/2006/relationships/image" Target="../media/image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7" Type="http://schemas.openxmlformats.org/officeDocument/2006/relationships/image" Target="../media/image3.gi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eg"/><Relationship Id="rId3" Type="http://schemas.openxmlformats.org/officeDocument/2006/relationships/image" Target="../media/image2.jpeg"/><Relationship Id="rId7" Type="http://schemas.openxmlformats.org/officeDocument/2006/relationships/image" Target="../media/image3.gif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gif"/><Relationship Id="rId5" Type="http://schemas.openxmlformats.org/officeDocument/2006/relationships/image" Target="../media/image18.png"/><Relationship Id="rId4" Type="http://schemas.openxmlformats.org/officeDocument/2006/relationships/image" Target="../media/image17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gif"/><Relationship Id="rId5" Type="http://schemas.openxmlformats.org/officeDocument/2006/relationships/image" Target="../media/image21.jpeg"/><Relationship Id="rId4" Type="http://schemas.openxmlformats.org/officeDocument/2006/relationships/image" Target="../media/image20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047509" y="457200"/>
            <a:ext cx="1061977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rgbClr val="C00000"/>
                </a:solidFill>
                <a:latin typeface="Times New Roman" pitchFamily="18" charset="0"/>
              </a:rPr>
              <a:t>Муниципальное </a:t>
            </a: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</a:rPr>
              <a:t>бюджетное дошкольное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</a:rPr>
              <a:t>образовательное </a:t>
            </a:r>
            <a:r>
              <a:rPr lang="ru-RU" b="1" dirty="0">
                <a:solidFill>
                  <a:srgbClr val="C00000"/>
                </a:solidFill>
                <a:latin typeface="Times New Roman" pitchFamily="18" charset="0"/>
              </a:rPr>
              <a:t>учреждение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rgbClr val="C00000"/>
                </a:solidFill>
                <a:latin typeface="Times New Roman" pitchFamily="18" charset="0"/>
              </a:rPr>
              <a:t> «Детский сад № </a:t>
            </a: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</a:rPr>
              <a:t>8»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</a:rPr>
              <a:t>С. Починки</a:t>
            </a:r>
            <a:endParaRPr lang="ru-RU" b="1" dirty="0">
              <a:solidFill>
                <a:srgbClr val="C00000"/>
              </a:solidFill>
              <a:latin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199189" y="1850627"/>
            <a:ext cx="8096491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2400" b="1" dirty="0" smtClean="0">
              <a:solidFill>
                <a:srgbClr val="00B050"/>
              </a:solidFill>
            </a:endParaRPr>
          </a:p>
          <a:p>
            <a:pPr algn="ctr"/>
            <a:endParaRPr lang="ru-RU" sz="2400" b="1" dirty="0" smtClean="0">
              <a:solidFill>
                <a:srgbClr val="00B050"/>
              </a:solidFill>
            </a:endParaRPr>
          </a:p>
          <a:p>
            <a:pPr algn="ctr"/>
            <a:endParaRPr lang="ru-RU" sz="2400" b="1" dirty="0">
              <a:solidFill>
                <a:srgbClr val="00B050"/>
              </a:solidFill>
            </a:endParaRPr>
          </a:p>
          <a:p>
            <a:pPr algn="ctr"/>
            <a:r>
              <a:rPr lang="ru-RU" sz="2400" b="1" dirty="0" smtClean="0">
                <a:solidFill>
                  <a:srgbClr val="00B050"/>
                </a:solidFill>
              </a:rPr>
              <a:t>Интерактивная познавательная викторина для детей старшего дошкольного возраста </a:t>
            </a:r>
          </a:p>
          <a:p>
            <a:pPr algn="ctr"/>
            <a:r>
              <a:rPr lang="ru-RU" sz="2400" b="1" dirty="0" smtClean="0">
                <a:solidFill>
                  <a:srgbClr val="C00000"/>
                </a:solidFill>
              </a:rPr>
              <a:t>«Нижний Новгород – моя малая Родина»</a:t>
            </a:r>
          </a:p>
          <a:p>
            <a:pPr algn="ctr"/>
            <a:endParaRPr lang="ru-RU" sz="2400" b="1" dirty="0">
              <a:solidFill>
                <a:srgbClr val="00B050"/>
              </a:solidFill>
            </a:endParaRPr>
          </a:p>
          <a:p>
            <a:pPr algn="ctr"/>
            <a:endParaRPr lang="ru-RU" sz="2400" b="1" dirty="0" smtClean="0">
              <a:solidFill>
                <a:srgbClr val="00B050"/>
              </a:solidFill>
            </a:endParaRPr>
          </a:p>
          <a:p>
            <a:pPr algn="ctr"/>
            <a:endParaRPr lang="ru-RU" sz="2400" b="1" dirty="0">
              <a:solidFill>
                <a:srgbClr val="00B050"/>
              </a:solidFill>
            </a:endParaRPr>
          </a:p>
          <a:p>
            <a:pPr algn="ctr"/>
            <a:endParaRPr lang="ru-RU" sz="2400" b="1" dirty="0">
              <a:solidFill>
                <a:srgbClr val="00B05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257675" y="6038850"/>
            <a:ext cx="38576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00B0F0"/>
                </a:solidFill>
              </a:rPr>
              <a:t>2021 год</a:t>
            </a:r>
            <a:endParaRPr lang="ru-RU" b="1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09241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Выноска-облако 5"/>
          <p:cNvSpPr/>
          <p:nvPr/>
        </p:nvSpPr>
        <p:spPr>
          <a:xfrm>
            <a:off x="3371912" y="382093"/>
            <a:ext cx="6943600" cy="3227157"/>
          </a:xfrm>
          <a:prstGeom prst="cloud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7" name="Picture 4" descr="https://malenkastrana.ucoz.ru/neznaika-animate.gif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22500" y="3914538"/>
            <a:ext cx="2067592" cy="24672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4572000" y="1362075"/>
            <a:ext cx="459105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000" dirty="0" smtClean="0">
                <a:solidFill>
                  <a:srgbClr val="FFFF00"/>
                </a:solidFill>
              </a:rPr>
              <a:t>Молодцы !!!</a:t>
            </a:r>
            <a:endParaRPr lang="ru-RU" sz="60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46924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3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115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вал 1"/>
          <p:cNvSpPr/>
          <p:nvPr/>
        </p:nvSpPr>
        <p:spPr>
          <a:xfrm>
            <a:off x="1354238" y="1556795"/>
            <a:ext cx="943336" cy="943336"/>
          </a:xfrm>
          <a:prstGeom prst="ellipse">
            <a:avLst/>
          </a:prstGeom>
          <a:solidFill>
            <a:srgbClr val="FFC000"/>
          </a:solidFill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3d extrusionH="57150">
              <a:bevelT w="38100" h="38100" prst="relaxedInset"/>
            </a:sp3d>
          </a:bodyPr>
          <a:lstStyle/>
          <a:p>
            <a:pPr algn="ctr"/>
            <a:endParaRPr lang="ru-RU"/>
          </a:p>
        </p:txBody>
      </p:sp>
      <p:sp>
        <p:nvSpPr>
          <p:cNvPr id="3" name="Овал 2"/>
          <p:cNvSpPr/>
          <p:nvPr/>
        </p:nvSpPr>
        <p:spPr>
          <a:xfrm>
            <a:off x="3289139" y="1556795"/>
            <a:ext cx="943336" cy="943336"/>
          </a:xfrm>
          <a:prstGeom prst="ellipse">
            <a:avLst/>
          </a:prstGeom>
          <a:solidFill>
            <a:srgbClr val="0070C0"/>
          </a:solidFill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3d extrusionH="57150">
              <a:bevelT w="38100" h="38100" prst="relaxedInset"/>
            </a:sp3d>
          </a:bodyPr>
          <a:lstStyle/>
          <a:p>
            <a:pPr algn="ctr"/>
            <a:endParaRPr lang="ru-RU"/>
          </a:p>
        </p:txBody>
      </p:sp>
      <p:sp>
        <p:nvSpPr>
          <p:cNvPr id="4" name="Овал 3"/>
          <p:cNvSpPr/>
          <p:nvPr/>
        </p:nvSpPr>
        <p:spPr>
          <a:xfrm>
            <a:off x="5453605" y="1556795"/>
            <a:ext cx="943336" cy="943336"/>
          </a:xfrm>
          <a:prstGeom prst="ellipse">
            <a:avLst/>
          </a:prstGeom>
          <a:solidFill>
            <a:schemeClr val="bg1"/>
          </a:solidFill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3d extrusionH="57150">
              <a:bevelT w="38100" h="38100" prst="relaxedInset"/>
            </a:sp3d>
          </a:bodyPr>
          <a:lstStyle/>
          <a:p>
            <a:pPr algn="ctr"/>
            <a:endParaRPr lang="ru-RU"/>
          </a:p>
        </p:txBody>
      </p:sp>
      <p:sp>
        <p:nvSpPr>
          <p:cNvPr id="5" name="Овал 4"/>
          <p:cNvSpPr/>
          <p:nvPr/>
        </p:nvSpPr>
        <p:spPr>
          <a:xfrm>
            <a:off x="7618071" y="1556795"/>
            <a:ext cx="943336" cy="943336"/>
          </a:xfrm>
          <a:prstGeom prst="ellipse">
            <a:avLst/>
          </a:prstGeom>
          <a:solidFill>
            <a:schemeClr val="accent6"/>
          </a:solidFill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3d extrusionH="57150">
              <a:bevelT w="38100" h="38100" prst="relaxedInset"/>
            </a:sp3d>
          </a:bodyPr>
          <a:lstStyle/>
          <a:p>
            <a:pPr algn="ctr"/>
            <a:endParaRPr lang="ru-RU"/>
          </a:p>
        </p:txBody>
      </p:sp>
      <p:sp>
        <p:nvSpPr>
          <p:cNvPr id="6" name="Овал 5"/>
          <p:cNvSpPr/>
          <p:nvPr/>
        </p:nvSpPr>
        <p:spPr>
          <a:xfrm>
            <a:off x="9782537" y="1556795"/>
            <a:ext cx="943336" cy="943336"/>
          </a:xfrm>
          <a:prstGeom prst="ellipse">
            <a:avLst/>
          </a:prstGeom>
          <a:solidFill>
            <a:srgbClr val="FF0000"/>
          </a:solidFill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3d extrusionH="57150">
              <a:bevelT w="38100" h="38100" prst="relaxedInset"/>
            </a:sp3d>
          </a:bodyPr>
          <a:lstStyle/>
          <a:p>
            <a:pPr algn="ctr"/>
            <a:endParaRPr lang="ru-RU"/>
          </a:p>
        </p:txBody>
      </p:sp>
      <p:grpSp>
        <p:nvGrpSpPr>
          <p:cNvPr id="13" name="Группа 12"/>
          <p:cNvGrpSpPr/>
          <p:nvPr/>
        </p:nvGrpSpPr>
        <p:grpSpPr>
          <a:xfrm>
            <a:off x="4433104" y="3183038"/>
            <a:ext cx="2893671" cy="711843"/>
            <a:chOff x="4433104" y="3183038"/>
            <a:chExt cx="2893671" cy="711843"/>
          </a:xfrm>
        </p:grpSpPr>
        <p:sp>
          <p:nvSpPr>
            <p:cNvPr id="7" name="Прямоугольник 6"/>
            <p:cNvSpPr/>
            <p:nvPr/>
          </p:nvSpPr>
          <p:spPr>
            <a:xfrm>
              <a:off x="4433104" y="3183038"/>
              <a:ext cx="2893671" cy="711843"/>
            </a:xfrm>
            <a:prstGeom prst="rect">
              <a:avLst/>
            </a:prstGeom>
            <a:solidFill>
              <a:schemeClr val="bg1"/>
            </a:solidFill>
            <a:scene3d>
              <a:camera prst="orthographicFront"/>
              <a:lightRig rig="threePt" dir="t"/>
            </a:scene3d>
            <a:sp3d>
              <a:bevelT w="139700" h="139700" prst="divo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4777449" y="3354293"/>
              <a:ext cx="220497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dirty="0" smtClean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Флаг</a:t>
              </a:r>
              <a:endParaRPr lang="ru-RU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</p:grpSp>
      <p:grpSp>
        <p:nvGrpSpPr>
          <p:cNvPr id="14" name="Группа 13"/>
          <p:cNvGrpSpPr/>
          <p:nvPr/>
        </p:nvGrpSpPr>
        <p:grpSpPr>
          <a:xfrm>
            <a:off x="4433103" y="3894881"/>
            <a:ext cx="2893671" cy="711843"/>
            <a:chOff x="4433103" y="3894881"/>
            <a:chExt cx="2893671" cy="711843"/>
          </a:xfrm>
        </p:grpSpPr>
        <p:sp>
          <p:nvSpPr>
            <p:cNvPr id="8" name="Прямоугольник 7"/>
            <p:cNvSpPr/>
            <p:nvPr/>
          </p:nvSpPr>
          <p:spPr>
            <a:xfrm>
              <a:off x="4433103" y="3894881"/>
              <a:ext cx="2893671" cy="711843"/>
            </a:xfrm>
            <a:prstGeom prst="rect">
              <a:avLst/>
            </a:prstGeom>
            <a:solidFill>
              <a:srgbClr val="0070C0"/>
            </a:solidFill>
            <a:scene3d>
              <a:camera prst="orthographicFront"/>
              <a:lightRig rig="threePt" dir="t"/>
            </a:scene3d>
            <a:sp3d>
              <a:bevelT w="139700" h="139700" prst="divo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4777447" y="4051668"/>
              <a:ext cx="220497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dirty="0" smtClean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Российской</a:t>
              </a:r>
              <a:endParaRPr lang="ru-RU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</p:grpSp>
      <p:grpSp>
        <p:nvGrpSpPr>
          <p:cNvPr id="15" name="Группа 14"/>
          <p:cNvGrpSpPr/>
          <p:nvPr/>
        </p:nvGrpSpPr>
        <p:grpSpPr>
          <a:xfrm>
            <a:off x="4433103" y="4600937"/>
            <a:ext cx="2893671" cy="711843"/>
            <a:chOff x="4433103" y="4600937"/>
            <a:chExt cx="2893671" cy="711843"/>
          </a:xfrm>
        </p:grpSpPr>
        <p:sp>
          <p:nvSpPr>
            <p:cNvPr id="9" name="Прямоугольник 8"/>
            <p:cNvSpPr/>
            <p:nvPr/>
          </p:nvSpPr>
          <p:spPr>
            <a:xfrm>
              <a:off x="4433103" y="4600937"/>
              <a:ext cx="2893671" cy="711843"/>
            </a:xfrm>
            <a:prstGeom prst="rect">
              <a:avLst/>
            </a:prstGeom>
            <a:solidFill>
              <a:srgbClr val="FF0000"/>
            </a:solidFill>
            <a:scene3d>
              <a:camera prst="orthographicFront"/>
              <a:lightRig rig="threePt" dir="t"/>
            </a:scene3d>
            <a:sp3d>
              <a:bevelT w="139700" h="139700" prst="divo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4777448" y="4766405"/>
              <a:ext cx="220497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dirty="0" smtClean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Федерации</a:t>
              </a:r>
              <a:endParaRPr lang="ru-RU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</p:grpSp>
      <p:pic>
        <p:nvPicPr>
          <p:cNvPr id="16" name="Picture 4" descr="https://malenkastrana.ucoz.ru/neznaika-animate.gif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8010" y="3695067"/>
            <a:ext cx="2046722" cy="24423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TextBox 16"/>
          <p:cNvSpPr txBox="1"/>
          <p:nvPr/>
        </p:nvSpPr>
        <p:spPr>
          <a:xfrm>
            <a:off x="285750" y="323850"/>
            <a:ext cx="116776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</a:rPr>
              <a:t>Помоги Незнайке выбрать цвета российского флага!</a:t>
            </a:r>
            <a:endParaRPr lang="ru-RU" sz="2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639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5" dur="25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1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8675" y="2579543"/>
            <a:ext cx="1860300" cy="220724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05132" y="2587773"/>
            <a:ext cx="2228918" cy="222891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77034" y="2641011"/>
            <a:ext cx="1640084" cy="2145777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16288" y="2559875"/>
            <a:ext cx="1899386" cy="2197051"/>
          </a:xfrm>
          <a:prstGeom prst="rect">
            <a:avLst/>
          </a:prstGeom>
        </p:spPr>
      </p:pic>
      <p:grpSp>
        <p:nvGrpSpPr>
          <p:cNvPr id="20" name="Группа 19"/>
          <p:cNvGrpSpPr/>
          <p:nvPr/>
        </p:nvGrpSpPr>
        <p:grpSpPr>
          <a:xfrm>
            <a:off x="915963" y="5306993"/>
            <a:ext cx="1880886" cy="781291"/>
            <a:chOff x="915963" y="5306993"/>
            <a:chExt cx="1880886" cy="781291"/>
          </a:xfrm>
        </p:grpSpPr>
        <p:sp>
          <p:nvSpPr>
            <p:cNvPr id="10" name="Скругленный прямоугольник 9"/>
            <p:cNvSpPr/>
            <p:nvPr/>
          </p:nvSpPr>
          <p:spPr>
            <a:xfrm>
              <a:off x="915963" y="5306993"/>
              <a:ext cx="1880886" cy="781291"/>
            </a:xfrm>
            <a:prstGeom prst="roundRect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1091948" y="5512971"/>
              <a:ext cx="158311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dirty="0" smtClean="0"/>
                <a:t>Неправильно</a:t>
              </a:r>
              <a:endParaRPr lang="ru-RU" dirty="0"/>
            </a:p>
          </p:txBody>
        </p:sp>
      </p:grpSp>
      <p:grpSp>
        <p:nvGrpSpPr>
          <p:cNvPr id="21" name="Группа 20"/>
          <p:cNvGrpSpPr/>
          <p:nvPr/>
        </p:nvGrpSpPr>
        <p:grpSpPr>
          <a:xfrm>
            <a:off x="3609426" y="5306993"/>
            <a:ext cx="1880886" cy="781291"/>
            <a:chOff x="3609426" y="5306993"/>
            <a:chExt cx="1880886" cy="781291"/>
          </a:xfrm>
        </p:grpSpPr>
        <p:sp>
          <p:nvSpPr>
            <p:cNvPr id="11" name="Скругленный прямоугольник 10"/>
            <p:cNvSpPr/>
            <p:nvPr/>
          </p:nvSpPr>
          <p:spPr>
            <a:xfrm>
              <a:off x="3609426" y="5306993"/>
              <a:ext cx="1880886" cy="781291"/>
            </a:xfrm>
            <a:prstGeom prst="roundRect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b="1" dirty="0"/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3785447" y="5504816"/>
              <a:ext cx="158311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dirty="0" smtClean="0"/>
                <a:t>Неправильно</a:t>
              </a:r>
              <a:endParaRPr lang="ru-RU" dirty="0"/>
            </a:p>
          </p:txBody>
        </p:sp>
      </p:grpSp>
      <p:grpSp>
        <p:nvGrpSpPr>
          <p:cNvPr id="23" name="Группа 22"/>
          <p:cNvGrpSpPr/>
          <p:nvPr/>
        </p:nvGrpSpPr>
        <p:grpSpPr>
          <a:xfrm>
            <a:off x="9016288" y="5306991"/>
            <a:ext cx="1880886" cy="781291"/>
            <a:chOff x="9016288" y="5306991"/>
            <a:chExt cx="1880886" cy="781291"/>
          </a:xfrm>
        </p:grpSpPr>
        <p:sp>
          <p:nvSpPr>
            <p:cNvPr id="13" name="Скругленный прямоугольник 12"/>
            <p:cNvSpPr/>
            <p:nvPr/>
          </p:nvSpPr>
          <p:spPr>
            <a:xfrm>
              <a:off x="9016288" y="5306991"/>
              <a:ext cx="1880886" cy="781291"/>
            </a:xfrm>
            <a:prstGeom prst="roundRect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9207730" y="5504816"/>
              <a:ext cx="158311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dirty="0" smtClean="0"/>
                <a:t>Неправильно</a:t>
              </a:r>
              <a:endParaRPr lang="ru-RU" dirty="0"/>
            </a:p>
          </p:txBody>
        </p:sp>
      </p:grpSp>
      <p:grpSp>
        <p:nvGrpSpPr>
          <p:cNvPr id="22" name="Группа 21"/>
          <p:cNvGrpSpPr/>
          <p:nvPr/>
        </p:nvGrpSpPr>
        <p:grpSpPr>
          <a:xfrm>
            <a:off x="6326379" y="5306991"/>
            <a:ext cx="1880886" cy="781291"/>
            <a:chOff x="6326379" y="5306991"/>
            <a:chExt cx="1880886" cy="781291"/>
          </a:xfrm>
        </p:grpSpPr>
        <p:sp>
          <p:nvSpPr>
            <p:cNvPr id="12" name="Скругленный прямоугольник 11"/>
            <p:cNvSpPr/>
            <p:nvPr/>
          </p:nvSpPr>
          <p:spPr>
            <a:xfrm>
              <a:off x="6326379" y="5306991"/>
              <a:ext cx="1880886" cy="781291"/>
            </a:xfrm>
            <a:prstGeom prst="roundRect">
              <a:avLst/>
            </a:prstGeom>
            <a:solidFill>
              <a:srgbClr val="00B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6643107" y="5512970"/>
              <a:ext cx="130793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dirty="0" smtClean="0"/>
                <a:t>Правильно</a:t>
              </a:r>
              <a:endParaRPr lang="ru-RU" dirty="0"/>
            </a:p>
          </p:txBody>
        </p:sp>
      </p:grpSp>
      <p:pic>
        <p:nvPicPr>
          <p:cNvPr id="1028" name="Picture 4" descr="https://malenkastrana.ucoz.ru/neznaika-animate.gif"/>
          <p:cNvPicPr>
            <a:picLocks noChangeAspect="1" noChangeArrowheads="1" noCrop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3098" y="256132"/>
            <a:ext cx="1645211" cy="19631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675062" y="571500"/>
            <a:ext cx="824061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70C0"/>
                </a:solidFill>
              </a:rPr>
              <a:t>Расскажи незнайке как выглядит герб</a:t>
            </a:r>
          </a:p>
          <a:p>
            <a:pPr algn="ctr"/>
            <a:r>
              <a:rPr lang="ru-RU" sz="2800" b="1" dirty="0" smtClean="0">
                <a:solidFill>
                  <a:srgbClr val="0070C0"/>
                </a:solidFill>
              </a:rPr>
              <a:t> Нижнего Новгорода !!!</a:t>
            </a:r>
            <a:endParaRPr lang="ru-RU" sz="28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70484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Группа 11"/>
          <p:cNvGrpSpPr/>
          <p:nvPr/>
        </p:nvGrpSpPr>
        <p:grpSpPr>
          <a:xfrm>
            <a:off x="1713053" y="1979271"/>
            <a:ext cx="2100805" cy="1064870"/>
            <a:chOff x="1713053" y="1979271"/>
            <a:chExt cx="2100805" cy="1064870"/>
          </a:xfrm>
        </p:grpSpPr>
        <p:sp>
          <p:nvSpPr>
            <p:cNvPr id="2" name="Овал 1"/>
            <p:cNvSpPr/>
            <p:nvPr/>
          </p:nvSpPr>
          <p:spPr>
            <a:xfrm>
              <a:off x="1713053" y="1979271"/>
              <a:ext cx="2100805" cy="1064870"/>
            </a:xfrm>
            <a:prstGeom prst="ellipse">
              <a:avLst/>
            </a:prstGeom>
            <a:solidFill>
              <a:srgbClr val="00B050"/>
            </a:solidFill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2160608" y="2199190"/>
              <a:ext cx="1296365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800" b="1" dirty="0" smtClean="0">
                  <a:ln w="6600">
                    <a:solidFill>
                      <a:schemeClr val="accent2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dist="38100" dir="2700000" algn="tl" rotWithShape="0">
                      <a:schemeClr val="accent2"/>
                    </a:outerShdw>
                  </a:effectLst>
                </a:rPr>
                <a:t>Волга</a:t>
              </a:r>
              <a:endParaRPr lang="ru-RU" sz="2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endParaRPr>
            </a:p>
          </p:txBody>
        </p:sp>
      </p:grpSp>
      <p:grpSp>
        <p:nvGrpSpPr>
          <p:cNvPr id="13" name="Группа 12"/>
          <p:cNvGrpSpPr/>
          <p:nvPr/>
        </p:nvGrpSpPr>
        <p:grpSpPr>
          <a:xfrm>
            <a:off x="5262622" y="1979271"/>
            <a:ext cx="2100805" cy="1064870"/>
            <a:chOff x="5262622" y="1979271"/>
            <a:chExt cx="2100805" cy="1064870"/>
          </a:xfrm>
        </p:grpSpPr>
        <p:sp>
          <p:nvSpPr>
            <p:cNvPr id="3" name="Овал 2"/>
            <p:cNvSpPr/>
            <p:nvPr/>
          </p:nvSpPr>
          <p:spPr>
            <a:xfrm>
              <a:off x="5262622" y="1979271"/>
              <a:ext cx="2100805" cy="1064870"/>
            </a:xfrm>
            <a:prstGeom prst="ellipse">
              <a:avLst/>
            </a:prstGeom>
            <a:solidFill>
              <a:srgbClr val="00B050"/>
            </a:solidFill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5664841" y="2188795"/>
              <a:ext cx="1296365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800" b="1" dirty="0" smtClean="0">
                  <a:ln w="6600">
                    <a:solidFill>
                      <a:schemeClr val="accent2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dist="38100" dir="2700000" algn="tl" rotWithShape="0">
                      <a:schemeClr val="accent2"/>
                    </a:outerShdw>
                  </a:effectLst>
                </a:rPr>
                <a:t>Енисей</a:t>
              </a:r>
              <a:endParaRPr lang="ru-RU" sz="2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endParaRPr>
            </a:p>
          </p:txBody>
        </p:sp>
      </p:grpSp>
      <p:grpSp>
        <p:nvGrpSpPr>
          <p:cNvPr id="15" name="Группа 14"/>
          <p:cNvGrpSpPr/>
          <p:nvPr/>
        </p:nvGrpSpPr>
        <p:grpSpPr>
          <a:xfrm>
            <a:off x="3503271" y="4018345"/>
            <a:ext cx="2100805" cy="1064870"/>
            <a:chOff x="3503271" y="4018345"/>
            <a:chExt cx="2100805" cy="1064870"/>
          </a:xfrm>
        </p:grpSpPr>
        <p:sp>
          <p:nvSpPr>
            <p:cNvPr id="5" name="Овал 4"/>
            <p:cNvSpPr/>
            <p:nvPr/>
          </p:nvSpPr>
          <p:spPr>
            <a:xfrm>
              <a:off x="3503271" y="4018345"/>
              <a:ext cx="2100805" cy="1064870"/>
            </a:xfrm>
            <a:prstGeom prst="ellipse">
              <a:avLst/>
            </a:prstGeom>
            <a:solidFill>
              <a:srgbClr val="00B050"/>
            </a:solidFill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4136021" y="4238264"/>
              <a:ext cx="1296365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800" b="1" dirty="0" smtClean="0">
                  <a:ln w="6600">
                    <a:solidFill>
                      <a:schemeClr val="accent2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dist="38100" dir="2700000" algn="tl" rotWithShape="0">
                      <a:schemeClr val="accent2"/>
                    </a:outerShdw>
                  </a:effectLst>
                </a:rPr>
                <a:t>Ока</a:t>
              </a:r>
              <a:endParaRPr lang="ru-RU" sz="2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endParaRPr>
            </a:p>
          </p:txBody>
        </p:sp>
      </p:grpSp>
      <p:grpSp>
        <p:nvGrpSpPr>
          <p:cNvPr id="14" name="Группа 13"/>
          <p:cNvGrpSpPr/>
          <p:nvPr/>
        </p:nvGrpSpPr>
        <p:grpSpPr>
          <a:xfrm>
            <a:off x="8812191" y="1979271"/>
            <a:ext cx="2100805" cy="1064870"/>
            <a:chOff x="8812191" y="1979271"/>
            <a:chExt cx="2100805" cy="1064870"/>
          </a:xfrm>
        </p:grpSpPr>
        <p:sp>
          <p:nvSpPr>
            <p:cNvPr id="4" name="Овал 3"/>
            <p:cNvSpPr/>
            <p:nvPr/>
          </p:nvSpPr>
          <p:spPr>
            <a:xfrm>
              <a:off x="8812191" y="1979271"/>
              <a:ext cx="2100805" cy="1064870"/>
            </a:xfrm>
            <a:prstGeom prst="ellipse">
              <a:avLst/>
            </a:prstGeom>
            <a:solidFill>
              <a:srgbClr val="00B050"/>
            </a:solidFill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9214410" y="2199190"/>
              <a:ext cx="1296365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800" b="1" dirty="0" smtClean="0">
                  <a:ln w="6600">
                    <a:solidFill>
                      <a:schemeClr val="accent2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dist="38100" dir="2700000" algn="tl" rotWithShape="0">
                      <a:schemeClr val="accent2"/>
                    </a:outerShdw>
                  </a:effectLst>
                </a:rPr>
                <a:t>Ангара</a:t>
              </a:r>
              <a:endParaRPr lang="ru-RU" sz="2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endParaRPr>
            </a:p>
          </p:txBody>
        </p:sp>
      </p:grpSp>
      <p:grpSp>
        <p:nvGrpSpPr>
          <p:cNvPr id="16" name="Группа 15"/>
          <p:cNvGrpSpPr/>
          <p:nvPr/>
        </p:nvGrpSpPr>
        <p:grpSpPr>
          <a:xfrm>
            <a:off x="7212957" y="4018345"/>
            <a:ext cx="2100805" cy="1064870"/>
            <a:chOff x="7212957" y="4018345"/>
            <a:chExt cx="2100805" cy="1064870"/>
          </a:xfrm>
        </p:grpSpPr>
        <p:sp>
          <p:nvSpPr>
            <p:cNvPr id="6" name="Овал 5"/>
            <p:cNvSpPr/>
            <p:nvPr/>
          </p:nvSpPr>
          <p:spPr>
            <a:xfrm>
              <a:off x="7212957" y="4018345"/>
              <a:ext cx="2100805" cy="1064870"/>
            </a:xfrm>
            <a:prstGeom prst="ellipse">
              <a:avLst/>
            </a:prstGeom>
            <a:solidFill>
              <a:srgbClr val="00B050"/>
            </a:solidFill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7753109" y="4238264"/>
              <a:ext cx="1296365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800" b="1" dirty="0" smtClean="0">
                  <a:ln w="6600">
                    <a:solidFill>
                      <a:schemeClr val="accent2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dist="38100" dir="2700000" algn="tl" rotWithShape="0">
                      <a:schemeClr val="accent2"/>
                    </a:outerShdw>
                  </a:effectLst>
                </a:rPr>
                <a:t>Амур</a:t>
              </a:r>
              <a:endParaRPr lang="ru-RU" sz="2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endParaRPr>
            </a:p>
          </p:txBody>
        </p:sp>
      </p:grpSp>
      <p:pic>
        <p:nvPicPr>
          <p:cNvPr id="17" name="Picture 4" descr="https://malenkastrana.ucoz.ru/neznaika-animate.gif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171" y="3735930"/>
            <a:ext cx="1921994" cy="22934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TextBox 17"/>
          <p:cNvSpPr txBox="1"/>
          <p:nvPr/>
        </p:nvSpPr>
        <p:spPr>
          <a:xfrm>
            <a:off x="400050" y="333375"/>
            <a:ext cx="1130617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F07240"/>
                </a:solidFill>
              </a:rPr>
              <a:t>Подскажи Незнайке, на слиянии каких рек расположен </a:t>
            </a:r>
          </a:p>
          <a:p>
            <a:pPr algn="ctr"/>
            <a:r>
              <a:rPr lang="ru-RU" sz="2800" b="1" dirty="0" smtClean="0">
                <a:solidFill>
                  <a:srgbClr val="F07240"/>
                </a:solidFill>
              </a:rPr>
              <a:t>Нижний Новгород !!!</a:t>
            </a:r>
            <a:endParaRPr lang="ru-RU" sz="2800" b="1" dirty="0">
              <a:solidFill>
                <a:srgbClr val="F0724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00181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1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8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2" dur="2000" fill="hold"/>
                                        <p:tgtEl>
                                          <p:spTgt spid="1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Группа 11"/>
          <p:cNvGrpSpPr/>
          <p:nvPr/>
        </p:nvGrpSpPr>
        <p:grpSpPr>
          <a:xfrm>
            <a:off x="2901387" y="1929115"/>
            <a:ext cx="1759352" cy="1759352"/>
            <a:chOff x="2901387" y="1929115"/>
            <a:chExt cx="1759352" cy="1759352"/>
          </a:xfrm>
        </p:grpSpPr>
        <p:sp>
          <p:nvSpPr>
            <p:cNvPr id="4" name="6-конечная звезда 3"/>
            <p:cNvSpPr/>
            <p:nvPr/>
          </p:nvSpPr>
          <p:spPr>
            <a:xfrm>
              <a:off x="2901387" y="1929115"/>
              <a:ext cx="1759352" cy="1759352"/>
            </a:xfrm>
            <a:prstGeom prst="star6">
              <a:avLst/>
            </a:prstGeom>
            <a:effectLst>
              <a:glow rad="2286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3374020" y="2575367"/>
              <a:ext cx="902825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ru-RU" b="1" dirty="0" smtClean="0">
                  <a:ln w="13462">
                    <a:solidFill>
                      <a:schemeClr val="bg1"/>
                    </a:solidFill>
                    <a:prstDash val="solid"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>
                    <a:outerShdw dist="38100" dir="2700000" algn="bl" rotWithShape="0">
                      <a:schemeClr val="accent5"/>
                    </a:outerShdw>
                  </a:effectLst>
                </a:rPr>
                <a:t>Белка</a:t>
              </a:r>
              <a:endParaRPr lang="ru-RU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endParaRPr>
            </a:p>
          </p:txBody>
        </p:sp>
      </p:grpSp>
      <p:grpSp>
        <p:nvGrpSpPr>
          <p:cNvPr id="13" name="Группа 12"/>
          <p:cNvGrpSpPr/>
          <p:nvPr/>
        </p:nvGrpSpPr>
        <p:grpSpPr>
          <a:xfrm>
            <a:off x="6420091" y="1929115"/>
            <a:ext cx="1759352" cy="1759352"/>
            <a:chOff x="6420091" y="1929115"/>
            <a:chExt cx="1759352" cy="1759352"/>
          </a:xfrm>
        </p:grpSpPr>
        <p:sp>
          <p:nvSpPr>
            <p:cNvPr id="6" name="6-конечная звезда 5"/>
            <p:cNvSpPr/>
            <p:nvPr/>
          </p:nvSpPr>
          <p:spPr>
            <a:xfrm>
              <a:off x="6420091" y="1929115"/>
              <a:ext cx="1759352" cy="1759352"/>
            </a:xfrm>
            <a:prstGeom prst="star6">
              <a:avLst/>
            </a:prstGeom>
            <a:effectLst>
              <a:glow rad="2286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" name="Прямоугольник 8"/>
            <p:cNvSpPr/>
            <p:nvPr/>
          </p:nvSpPr>
          <p:spPr>
            <a:xfrm>
              <a:off x="6810081" y="2575367"/>
              <a:ext cx="979371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b="1" dirty="0" smtClean="0">
                  <a:ln w="13462">
                    <a:solidFill>
                      <a:schemeClr val="bg1"/>
                    </a:solidFill>
                    <a:prstDash val="solid"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>
                    <a:outerShdw dist="38100" dir="2700000" algn="bl" rotWithShape="0">
                      <a:schemeClr val="accent5"/>
                    </a:outerShdw>
                  </a:effectLst>
                </a:rPr>
                <a:t>Тарелка</a:t>
              </a:r>
              <a:endParaRPr lang="ru-RU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endParaRPr>
            </a:p>
          </p:txBody>
        </p:sp>
      </p:grpSp>
      <p:grpSp>
        <p:nvGrpSpPr>
          <p:cNvPr id="14" name="Группа 13"/>
          <p:cNvGrpSpPr/>
          <p:nvPr/>
        </p:nvGrpSpPr>
        <p:grpSpPr>
          <a:xfrm>
            <a:off x="4660739" y="4365585"/>
            <a:ext cx="1759352" cy="1759352"/>
            <a:chOff x="4660739" y="4365585"/>
            <a:chExt cx="1759352" cy="1759352"/>
          </a:xfrm>
        </p:grpSpPr>
        <p:sp>
          <p:nvSpPr>
            <p:cNvPr id="5" name="6-конечная звезда 4"/>
            <p:cNvSpPr/>
            <p:nvPr/>
          </p:nvSpPr>
          <p:spPr>
            <a:xfrm>
              <a:off x="4660739" y="4365585"/>
              <a:ext cx="1759352" cy="1759352"/>
            </a:xfrm>
            <a:prstGeom prst="star6">
              <a:avLst/>
            </a:prstGeom>
            <a:effectLst>
              <a:glow rad="2286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" name="Прямоугольник 9"/>
            <p:cNvSpPr/>
            <p:nvPr/>
          </p:nvSpPr>
          <p:spPr>
            <a:xfrm>
              <a:off x="5113824" y="5060595"/>
              <a:ext cx="853182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b="1" dirty="0" smtClean="0">
                  <a:ln w="13462">
                    <a:solidFill>
                      <a:schemeClr val="bg1"/>
                    </a:solidFill>
                    <a:prstDash val="solid"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>
                    <a:outerShdw dist="38100" dir="2700000" algn="bl" rotWithShape="0">
                      <a:schemeClr val="accent5"/>
                    </a:outerShdw>
                  </a:effectLst>
                </a:rPr>
                <a:t>Грелка</a:t>
              </a:r>
              <a:endParaRPr lang="ru-RU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endParaRPr>
            </a:p>
          </p:txBody>
        </p:sp>
      </p:grpSp>
      <p:grpSp>
        <p:nvGrpSpPr>
          <p:cNvPr id="15" name="Группа 14"/>
          <p:cNvGrpSpPr/>
          <p:nvPr/>
        </p:nvGrpSpPr>
        <p:grpSpPr>
          <a:xfrm>
            <a:off x="8179443" y="4365585"/>
            <a:ext cx="1759352" cy="1759352"/>
            <a:chOff x="8179443" y="4365585"/>
            <a:chExt cx="1759352" cy="1759352"/>
          </a:xfrm>
        </p:grpSpPr>
        <p:sp>
          <p:nvSpPr>
            <p:cNvPr id="7" name="6-конечная звезда 6"/>
            <p:cNvSpPr/>
            <p:nvPr/>
          </p:nvSpPr>
          <p:spPr>
            <a:xfrm>
              <a:off x="8179443" y="4365585"/>
              <a:ext cx="1759352" cy="1759352"/>
            </a:xfrm>
            <a:prstGeom prst="star6">
              <a:avLst/>
            </a:prstGeom>
            <a:effectLst>
              <a:glow rad="2286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" name="Прямоугольник 10"/>
            <p:cNvSpPr/>
            <p:nvPr/>
          </p:nvSpPr>
          <p:spPr>
            <a:xfrm>
              <a:off x="8570171" y="5060595"/>
              <a:ext cx="977896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b="1" dirty="0" smtClean="0">
                  <a:ln w="13462">
                    <a:solidFill>
                      <a:schemeClr val="bg1"/>
                    </a:solidFill>
                    <a:prstDash val="solid"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>
                    <a:outerShdw dist="38100" dir="2700000" algn="bl" rotWithShape="0">
                      <a:schemeClr val="accent5"/>
                    </a:outerShdw>
                  </a:effectLst>
                </a:rPr>
                <a:t>Стрелка</a:t>
              </a:r>
              <a:endParaRPr lang="ru-RU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endParaRPr>
            </a:p>
          </p:txBody>
        </p:sp>
      </p:grpSp>
      <p:pic>
        <p:nvPicPr>
          <p:cNvPr id="16" name="Picture 4" descr="https://malenkastrana.ucoz.ru/neznaika-animate.gif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3666" y="3861640"/>
            <a:ext cx="1763453" cy="2104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533400" y="400050"/>
            <a:ext cx="1115377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FF6699"/>
                </a:solidFill>
              </a:rPr>
              <a:t>Как называется место слияния этих рек???</a:t>
            </a:r>
            <a:endParaRPr lang="ru-RU" sz="2800" b="1" dirty="0">
              <a:solidFill>
                <a:srgbClr val="FF66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87908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42186" y="1003140"/>
            <a:ext cx="3213928" cy="241718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40530" y="3815790"/>
            <a:ext cx="3214578" cy="241718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40530" y="1003140"/>
            <a:ext cx="3213928" cy="241718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42185" y="3815790"/>
            <a:ext cx="3213929" cy="2418360"/>
          </a:xfrm>
          <a:prstGeom prst="rect">
            <a:avLst/>
          </a:prstGeom>
        </p:spPr>
      </p:pic>
      <p:pic>
        <p:nvPicPr>
          <p:cNvPr id="6" name="Picture 4" descr="https://malenkastrana.ucoz.ru/neznaika-animate.gif"/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397" y="4245438"/>
            <a:ext cx="1974153" cy="23557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Выноска-облако 6"/>
          <p:cNvSpPr/>
          <p:nvPr/>
        </p:nvSpPr>
        <p:spPr>
          <a:xfrm>
            <a:off x="334754" y="188577"/>
            <a:ext cx="3208013" cy="3049923"/>
          </a:xfrm>
          <a:prstGeom prst="cloud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7668893" y="860386"/>
            <a:ext cx="3599726" cy="2702688"/>
          </a:xfrm>
          <a:prstGeom prst="rect">
            <a:avLst/>
          </a:prstGeom>
          <a:solidFill>
            <a:srgbClr val="FF6699"/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Все глядят на </a:t>
            </a:r>
            <a:r>
              <a:rPr lang="ru-RU" dirty="0" smtClean="0"/>
              <a:t>середину. </a:t>
            </a:r>
            <a:r>
              <a:rPr lang="ru-RU" dirty="0"/>
              <a:t>В середине – волшебство: </a:t>
            </a:r>
            <a:r>
              <a:rPr lang="ru-RU" dirty="0" smtClean="0"/>
              <a:t>там </a:t>
            </a:r>
            <a:r>
              <a:rPr lang="ru-RU" dirty="0"/>
              <a:t>чудак зайчишку вынул </a:t>
            </a:r>
            <a:r>
              <a:rPr lang="ru-RU" dirty="0" smtClean="0"/>
              <a:t>из </a:t>
            </a:r>
            <a:r>
              <a:rPr lang="ru-RU" dirty="0"/>
              <a:t>кармана своего. Там под купол танцовщица </a:t>
            </a:r>
            <a:r>
              <a:rPr lang="ru-RU" dirty="0" smtClean="0"/>
              <a:t>улетела</a:t>
            </a:r>
            <a:r>
              <a:rPr lang="ru-RU" dirty="0"/>
              <a:t>, как синица. Там собачки танцевали… Вы, конечно, там бывали.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3747631" y="860386"/>
            <a:ext cx="3599726" cy="2702688"/>
          </a:xfrm>
          <a:prstGeom prst="rect">
            <a:avLst/>
          </a:prstGeom>
          <a:solidFill>
            <a:srgbClr val="FF6699"/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Нужно здесь купить билет – </a:t>
            </a:r>
            <a:r>
              <a:rPr lang="ru-RU" dirty="0" smtClean="0"/>
              <a:t>и </a:t>
            </a:r>
            <a:r>
              <a:rPr lang="ru-RU" dirty="0"/>
              <a:t>объедешь целый свет. Коль багаж на целый пуд, </a:t>
            </a:r>
            <a:r>
              <a:rPr lang="ru-RU" dirty="0" smtClean="0"/>
              <a:t>ждет </a:t>
            </a:r>
            <a:r>
              <a:rPr lang="ru-RU" dirty="0"/>
              <a:t>носильщик, тут как тут. И повсюду – слева, справа </a:t>
            </a:r>
            <a:r>
              <a:rPr lang="ru-RU" dirty="0" smtClean="0"/>
              <a:t>пассажирские </a:t>
            </a:r>
            <a:r>
              <a:rPr lang="ru-RU" dirty="0"/>
              <a:t>составы.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3747631" y="3815790"/>
            <a:ext cx="3599726" cy="2702688"/>
          </a:xfrm>
          <a:prstGeom prst="rect">
            <a:avLst/>
          </a:prstGeom>
          <a:solidFill>
            <a:srgbClr val="FF6699"/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r>
              <a:rPr lang="ru-RU" dirty="0"/>
              <a:t>В нем предметы старины</a:t>
            </a:r>
          </a:p>
          <a:p>
            <a:pPr algn="ctr" fontAlgn="base"/>
            <a:r>
              <a:rPr lang="ru-RU" dirty="0"/>
              <a:t>До сих пор сохранены,</a:t>
            </a:r>
          </a:p>
          <a:p>
            <a:pPr algn="ctr" fontAlgn="base"/>
            <a:r>
              <a:rPr lang="ru-RU" dirty="0"/>
              <a:t>Любознательный народ</a:t>
            </a:r>
          </a:p>
          <a:p>
            <a:pPr algn="ctr" fontAlgn="base"/>
            <a:r>
              <a:rPr lang="ru-RU" dirty="0"/>
              <a:t>Поглазеть на них идет.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7668893" y="3815790"/>
            <a:ext cx="3599726" cy="2702688"/>
          </a:xfrm>
          <a:prstGeom prst="rect">
            <a:avLst/>
          </a:prstGeom>
          <a:solidFill>
            <a:srgbClr val="FF6699"/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Зеленый луг, </a:t>
            </a:r>
            <a:r>
              <a:rPr lang="ru-RU" dirty="0" smtClean="0"/>
              <a:t>сто </a:t>
            </a:r>
            <a:r>
              <a:rPr lang="ru-RU" dirty="0"/>
              <a:t>скамеек вокруг, От ворот до ворот </a:t>
            </a:r>
            <a:r>
              <a:rPr lang="ru-RU" dirty="0" smtClean="0"/>
              <a:t>бойко </a:t>
            </a:r>
            <a:r>
              <a:rPr lang="ru-RU" dirty="0"/>
              <a:t>бегает народ. На воротах этих </a:t>
            </a:r>
            <a:r>
              <a:rPr lang="ru-RU" dirty="0" smtClean="0"/>
              <a:t>рыбацкие сети.</a:t>
            </a:r>
            <a:endParaRPr lang="ru-RU" dirty="0"/>
          </a:p>
        </p:txBody>
      </p:sp>
      <p:sp>
        <p:nvSpPr>
          <p:cNvPr id="12" name="TextBox 11"/>
          <p:cNvSpPr txBox="1"/>
          <p:nvPr/>
        </p:nvSpPr>
        <p:spPr>
          <a:xfrm>
            <a:off x="657226" y="860386"/>
            <a:ext cx="269557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2800" dirty="0" smtClean="0">
              <a:solidFill>
                <a:srgbClr val="FFFF00"/>
              </a:solidFill>
            </a:endParaRPr>
          </a:p>
          <a:p>
            <a:pPr algn="ctr"/>
            <a:r>
              <a:rPr lang="ru-RU" sz="2800" dirty="0" smtClean="0">
                <a:solidFill>
                  <a:srgbClr val="FFFF00"/>
                </a:solidFill>
              </a:rPr>
              <a:t>Загадки от Незнайки</a:t>
            </a:r>
            <a:endParaRPr lang="ru-RU" sz="28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664278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1822" tmFilter="0,0; 0.14,0.31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+0.2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78">
                                          <p:stCondLst>
                                            <p:cond delay="182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0.25,0.07;0.50,0.2;0.75,0.467;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0.026"/>
                                          </p:val>
                                        </p:tav>
                                        <p:tav tm="10000">
                                          <p:val>
                                            <p:strVal val="ppt_y+0.052"/>
                                          </p:val>
                                        </p:tav>
                                        <p:tav tm="15000">
                                          <p:val>
                                            <p:strVal val="ppt_y+0.078"/>
                                          </p:val>
                                        </p:tav>
                                        <p:tav tm="20000">
                                          <p:val>
                                            <p:strVal val="ppt_y+0.103"/>
                                          </p:val>
                                        </p:tav>
                                        <p:tav tm="30000">
                                          <p:val>
                                            <p:strVal val="ppt_y+0.151"/>
                                          </p:val>
                                        </p:tav>
                                        <p:tav tm="40000">
                                          <p:val>
                                            <p:strVal val="ppt_y+0.196"/>
                                          </p:val>
                                        </p:tav>
                                        <p:tav tm="50000">
                                          <p:val>
                                            <p:strVal val="ppt_y+0.236"/>
                                          </p:val>
                                        </p:tav>
                                        <p:tav tm="60000">
                                          <p:val>
                                            <p:strVal val="ppt_y+0.270"/>
                                          </p:val>
                                        </p:tav>
                                        <p:tav tm="70000">
                                          <p:val>
                                            <p:strVal val="ppt_y+0.297"/>
                                          </p:val>
                                        </p:tav>
                                        <p:tav tm="80000">
                                          <p:val>
                                            <p:strVal val="ppt_y+0.317"/>
                                          </p:val>
                                        </p:tav>
                                        <p:tav tm="90000">
                                          <p:val>
                                            <p:strVal val="ppt_y+0.329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33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111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37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123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ppt_h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4" dur="26">
                                          <p:stCondLst>
                                            <p:cond delay="62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5" dur="166" decel="50000">
                                          <p:stCondLst>
                                            <p:cond delay="64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6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7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822" tmFilter="0,0; 0.14,0.31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+0.2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78">
                                          <p:stCondLst>
                                            <p:cond delay="182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664" tmFilter="0.0,0.0;0.25,0.07;0.50,0.2;0.75,0.467;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0.026"/>
                                          </p:val>
                                        </p:tav>
                                        <p:tav tm="10000">
                                          <p:val>
                                            <p:strVal val="ppt_y+0.052"/>
                                          </p:val>
                                        </p:tav>
                                        <p:tav tm="15000">
                                          <p:val>
                                            <p:strVal val="ppt_y+0.078"/>
                                          </p:val>
                                        </p:tav>
                                        <p:tav tm="20000">
                                          <p:val>
                                            <p:strVal val="ppt_y+0.103"/>
                                          </p:val>
                                        </p:tav>
                                        <p:tav tm="30000">
                                          <p:val>
                                            <p:strVal val="ppt_y+0.151"/>
                                          </p:val>
                                        </p:tav>
                                        <p:tav tm="40000">
                                          <p:val>
                                            <p:strVal val="ppt_y+0.196"/>
                                          </p:val>
                                        </p:tav>
                                        <p:tav tm="50000">
                                          <p:val>
                                            <p:strVal val="ppt_y+0.236"/>
                                          </p:val>
                                        </p:tav>
                                        <p:tav tm="60000">
                                          <p:val>
                                            <p:strVal val="ppt_y+0.270"/>
                                          </p:val>
                                        </p:tav>
                                        <p:tav tm="70000">
                                          <p:val>
                                            <p:strVal val="ppt_y+0.297"/>
                                          </p:val>
                                        </p:tav>
                                        <p:tav tm="80000">
                                          <p:val>
                                            <p:strVal val="ppt_y+0.317"/>
                                          </p:val>
                                        </p:tav>
                                        <p:tav tm="90000">
                                          <p:val>
                                            <p:strVal val="ppt_y+0.329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33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111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37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123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ppt_h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62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64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6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48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822" tmFilter="0,0; 0.14,0.31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+0.2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78">
                                          <p:stCondLst>
                                            <p:cond delay="182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664" tmFilter="0.0,0.0;0.25,0.07;0.50,0.2;0.75,0.467;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0.026"/>
                                          </p:val>
                                        </p:tav>
                                        <p:tav tm="10000">
                                          <p:val>
                                            <p:strVal val="ppt_y+0.052"/>
                                          </p:val>
                                        </p:tav>
                                        <p:tav tm="15000">
                                          <p:val>
                                            <p:strVal val="ppt_y+0.078"/>
                                          </p:val>
                                        </p:tav>
                                        <p:tav tm="20000">
                                          <p:val>
                                            <p:strVal val="ppt_y+0.103"/>
                                          </p:val>
                                        </p:tav>
                                        <p:tav tm="30000">
                                          <p:val>
                                            <p:strVal val="ppt_y+0.151"/>
                                          </p:val>
                                        </p:tav>
                                        <p:tav tm="40000">
                                          <p:val>
                                            <p:strVal val="ppt_y+0.196"/>
                                          </p:val>
                                        </p:tav>
                                        <p:tav tm="50000">
                                          <p:val>
                                            <p:strVal val="ppt_y+0.236"/>
                                          </p:val>
                                        </p:tav>
                                        <p:tav tm="60000">
                                          <p:val>
                                            <p:strVal val="ppt_y+0.270"/>
                                          </p:val>
                                        </p:tav>
                                        <p:tav tm="70000">
                                          <p:val>
                                            <p:strVal val="ppt_y+0.297"/>
                                          </p:val>
                                        </p:tav>
                                        <p:tav tm="80000">
                                          <p:val>
                                            <p:strVal val="ppt_y+0.317"/>
                                          </p:val>
                                        </p:tav>
                                        <p:tav tm="90000">
                                          <p:val>
                                            <p:strVal val="ppt_y+0.329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33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111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37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123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ppt_h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6" dur="26">
                                          <p:stCondLst>
                                            <p:cond delay="62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7" dur="166" decel="50000">
                                          <p:stCondLst>
                                            <p:cond delay="64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65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6" fill="hold">
                      <p:stCondLst>
                        <p:cond delay="0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6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9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1822" tmFilter="0,0; 0.14,0.31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+0.2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78">
                                          <p:stCondLst>
                                            <p:cond delay="182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664" tmFilter="0.0,0.0;0.25,0.07;0.50,0.2;0.75,0.467;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0.026"/>
                                          </p:val>
                                        </p:tav>
                                        <p:tav tm="10000">
                                          <p:val>
                                            <p:strVal val="ppt_y+0.052"/>
                                          </p:val>
                                        </p:tav>
                                        <p:tav tm="15000">
                                          <p:val>
                                            <p:strVal val="ppt_y+0.078"/>
                                          </p:val>
                                        </p:tav>
                                        <p:tav tm="20000">
                                          <p:val>
                                            <p:strVal val="ppt_y+0.103"/>
                                          </p:val>
                                        </p:tav>
                                        <p:tav tm="30000">
                                          <p:val>
                                            <p:strVal val="ppt_y+0.151"/>
                                          </p:val>
                                        </p:tav>
                                        <p:tav tm="40000">
                                          <p:val>
                                            <p:strVal val="ppt_y+0.196"/>
                                          </p:val>
                                        </p:tav>
                                        <p:tav tm="50000">
                                          <p:val>
                                            <p:strVal val="ppt_y+0.236"/>
                                          </p:val>
                                        </p:tav>
                                        <p:tav tm="60000">
                                          <p:val>
                                            <p:strVal val="ppt_y+0.270"/>
                                          </p:val>
                                        </p:tav>
                                        <p:tav tm="70000">
                                          <p:val>
                                            <p:strVal val="ppt_y+0.297"/>
                                          </p:val>
                                        </p:tav>
                                        <p:tav tm="80000">
                                          <p:val>
                                            <p:strVal val="ppt_y+0.317"/>
                                          </p:val>
                                        </p:tav>
                                        <p:tav tm="90000">
                                          <p:val>
                                            <p:strVal val="ppt_y+0.329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33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111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37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123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ppt_h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7" dur="26">
                                          <p:stCondLst>
                                            <p:cond delay="62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8" dur="166" decel="50000">
                                          <p:stCondLst>
                                            <p:cond delay="64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1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Выноска-облако 6"/>
          <p:cNvSpPr/>
          <p:nvPr/>
        </p:nvSpPr>
        <p:spPr>
          <a:xfrm>
            <a:off x="435867" y="219075"/>
            <a:ext cx="3755133" cy="3419475"/>
          </a:xfrm>
          <a:prstGeom prst="cloud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5089" y="4114381"/>
            <a:ext cx="3275419" cy="246004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31251" y="1261221"/>
            <a:ext cx="3275419" cy="248816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31252" y="4114381"/>
            <a:ext cx="3275419" cy="248816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Picture 4" descr="https://malenkastrana.ucoz.ru/neznaika-animate.gif"/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728" y="4426535"/>
            <a:ext cx="1857508" cy="22165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5089" y="1261221"/>
            <a:ext cx="3275419" cy="248816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8" name="TextBox 7"/>
          <p:cNvSpPr txBox="1"/>
          <p:nvPr/>
        </p:nvSpPr>
        <p:spPr>
          <a:xfrm>
            <a:off x="790576" y="704851"/>
            <a:ext cx="2838450" cy="22943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FFFF00"/>
                </a:solidFill>
              </a:rPr>
              <a:t>Помоги Незнайке найти здание Кукольного Театра!!!</a:t>
            </a:r>
            <a:endParaRPr lang="ru-RU" sz="28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85407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0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3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9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https://img-fotki.yandex.ru/get/43546/227926945.13c/0_133847_6615e7fd_orig.jp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999081" y="1090585"/>
            <a:ext cx="1794075" cy="24040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https://pbs.twimg.com/media/DyY-KefWoAA8D6j.jpg:large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581049" y="4182413"/>
            <a:ext cx="2056014" cy="21991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https://lostpic.net/images/2016/10/25/1d142fc7a877741e6b5c4fbdfe927726.png"/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832295" y="2462835"/>
            <a:ext cx="1876519" cy="22312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https://malenkastrana.ucoz.ru/neznaika-animate.gif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378" y="4303010"/>
            <a:ext cx="1956984" cy="2335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8" name="Горький"/>
          <p:cNvGrpSpPr/>
          <p:nvPr/>
        </p:nvGrpSpPr>
        <p:grpSpPr>
          <a:xfrm>
            <a:off x="4459511" y="671583"/>
            <a:ext cx="2873214" cy="2855010"/>
            <a:chOff x="2447282" y="827573"/>
            <a:chExt cx="2873214" cy="2855010"/>
          </a:xfrm>
          <a:solidFill>
            <a:schemeClr val="accent4">
              <a:lumMod val="40000"/>
              <a:lumOff val="60000"/>
            </a:schemeClr>
          </a:solidFill>
        </p:grpSpPr>
        <p:sp>
          <p:nvSpPr>
            <p:cNvPr id="15" name="Вертикальный свиток 14"/>
            <p:cNvSpPr/>
            <p:nvPr/>
          </p:nvSpPr>
          <p:spPr>
            <a:xfrm>
              <a:off x="2447282" y="827573"/>
              <a:ext cx="2873214" cy="2855010"/>
            </a:xfrm>
            <a:prstGeom prst="verticalScroll">
              <a:avLst/>
            </a:prstGeom>
            <a:gradFill flip="none" rotWithShape="1">
              <a:gsLst>
                <a:gs pos="0">
                  <a:srgbClr val="FF6699">
                    <a:tint val="66000"/>
                    <a:satMod val="160000"/>
                  </a:srgbClr>
                </a:gs>
                <a:gs pos="50000">
                  <a:srgbClr val="FF6699">
                    <a:tint val="44500"/>
                    <a:satMod val="160000"/>
                  </a:srgbClr>
                </a:gs>
                <a:gs pos="100000">
                  <a:srgbClr val="FF6699">
                    <a:tint val="23500"/>
                    <a:satMod val="160000"/>
                  </a:srgbClr>
                </a:gs>
              </a:gsLst>
              <a:lin ang="13500000" scaled="1"/>
              <a:tileRect/>
            </a:gradFill>
            <a:ln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3211974" y="1545220"/>
              <a:ext cx="1498921" cy="1477328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ru-RU" b="1" dirty="0" smtClean="0">
                  <a:solidFill>
                    <a:srgbClr val="FF0000"/>
                  </a:solidFill>
                </a:rPr>
                <a:t>Писатель именем которого был назван наш город</a:t>
              </a:r>
              <a:endParaRPr lang="ru-RU" b="1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21" name="Чкалов"/>
          <p:cNvGrpSpPr/>
          <p:nvPr/>
        </p:nvGrpSpPr>
        <p:grpSpPr>
          <a:xfrm>
            <a:off x="4172449" y="3783226"/>
            <a:ext cx="2873214" cy="2855010"/>
            <a:chOff x="738087" y="3856533"/>
            <a:chExt cx="2873214" cy="2855010"/>
          </a:xfrm>
        </p:grpSpPr>
        <p:sp>
          <p:nvSpPr>
            <p:cNvPr id="14" name="Вертикальный свиток 13"/>
            <p:cNvSpPr/>
            <p:nvPr/>
          </p:nvSpPr>
          <p:spPr>
            <a:xfrm>
              <a:off x="738087" y="3856533"/>
              <a:ext cx="2873214" cy="2855010"/>
            </a:xfrm>
            <a:prstGeom prst="verticalScroll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1223364" y="4255720"/>
              <a:ext cx="1805974" cy="20313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b="1" dirty="0" smtClean="0">
                  <a:solidFill>
                    <a:schemeClr val="accent4">
                      <a:lumMod val="50000"/>
                    </a:schemeClr>
                  </a:solidFill>
                </a:rPr>
                <a:t>Летчик совершивший первый беспосадочный перелет через северный полюс</a:t>
              </a:r>
              <a:endParaRPr lang="ru-RU" b="1" dirty="0">
                <a:solidFill>
                  <a:schemeClr val="accent4">
                    <a:lumMod val="50000"/>
                  </a:schemeClr>
                </a:solidFill>
              </a:endParaRPr>
            </a:p>
          </p:txBody>
        </p:sp>
      </p:grpSp>
      <p:grpSp>
        <p:nvGrpSpPr>
          <p:cNvPr id="22" name="Минин и Пожарский"/>
          <p:cNvGrpSpPr/>
          <p:nvPr/>
        </p:nvGrpSpPr>
        <p:grpSpPr>
          <a:xfrm>
            <a:off x="8333947" y="2150959"/>
            <a:ext cx="2873214" cy="2855010"/>
            <a:chOff x="5433675" y="3783227"/>
            <a:chExt cx="2873214" cy="2855010"/>
          </a:xfrm>
        </p:grpSpPr>
        <p:sp>
          <p:nvSpPr>
            <p:cNvPr id="17" name="Вертикальный свиток 16"/>
            <p:cNvSpPr/>
            <p:nvPr/>
          </p:nvSpPr>
          <p:spPr>
            <a:xfrm>
              <a:off x="5433675" y="3783227"/>
              <a:ext cx="2873214" cy="2855010"/>
            </a:xfrm>
            <a:prstGeom prst="verticalScroll">
              <a:avLst/>
            </a:prstGeom>
            <a:solidFill>
              <a:srgbClr val="BDD7EE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6192456" y="4444678"/>
              <a:ext cx="1417898" cy="14773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b="1" dirty="0" smtClean="0">
                  <a:solidFill>
                    <a:srgbClr val="0070C0"/>
                  </a:solidFill>
                </a:rPr>
                <a:t>Кто возглавил народное ополчение 1612 г.</a:t>
              </a:r>
              <a:endParaRPr lang="ru-RU" b="1" dirty="0">
                <a:solidFill>
                  <a:srgbClr val="0070C0"/>
                </a:solidFill>
              </a:endParaRPr>
            </a:p>
          </p:txBody>
        </p:sp>
      </p:grpSp>
      <p:sp>
        <p:nvSpPr>
          <p:cNvPr id="23" name="Выноска-облако 22"/>
          <p:cNvSpPr/>
          <p:nvPr/>
        </p:nvSpPr>
        <p:spPr>
          <a:xfrm>
            <a:off x="520145" y="266701"/>
            <a:ext cx="3884043" cy="3259892"/>
          </a:xfrm>
          <a:prstGeom prst="cloud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" name="TextBox 1"/>
          <p:cNvSpPr txBox="1"/>
          <p:nvPr/>
        </p:nvSpPr>
        <p:spPr>
          <a:xfrm>
            <a:off x="1285875" y="671583"/>
            <a:ext cx="262890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solidFill>
                  <a:srgbClr val="FFFF00"/>
                </a:solidFill>
              </a:rPr>
              <a:t>Расскажи Незнайке о людях, прославивших наш край!!!</a:t>
            </a:r>
            <a:endParaRPr lang="ru-RU" sz="28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42511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Хохлома" descr="http://komod-24.ru/upload/iblock/b75/b7548082697ab6437036702946babb1c.jp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flipH="1">
            <a:off x="619125" y="1299594"/>
            <a:ext cx="3128606" cy="251870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Городецкая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62955" y="1256731"/>
            <a:ext cx="3261819" cy="256156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3078" name="Майданская" descr="https://i.pinimg.com/736x/96/e9/97/96e997a5499083e5ae0a23931d0ad5b7.jpg"/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434743" y="1299594"/>
            <a:ext cx="3128607" cy="251870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https://malenkastrana.ucoz.ru/neznaika-animate.gif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528" y="4224641"/>
            <a:ext cx="1952625" cy="23300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2" name="Группа 11"/>
          <p:cNvGrpSpPr/>
          <p:nvPr/>
        </p:nvGrpSpPr>
        <p:grpSpPr>
          <a:xfrm>
            <a:off x="2558982" y="5729387"/>
            <a:ext cx="2377499" cy="913654"/>
            <a:chOff x="2558982" y="5729387"/>
            <a:chExt cx="2377499" cy="913654"/>
          </a:xfrm>
        </p:grpSpPr>
        <p:sp>
          <p:nvSpPr>
            <p:cNvPr id="5" name="Овал 4"/>
            <p:cNvSpPr/>
            <p:nvPr/>
          </p:nvSpPr>
          <p:spPr>
            <a:xfrm>
              <a:off x="2558982" y="5729387"/>
              <a:ext cx="2377499" cy="913654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2716566" y="5966766"/>
              <a:ext cx="206233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600" dirty="0" err="1" smtClean="0">
                  <a:ln w="0"/>
                  <a:gradFill>
                    <a:gsLst>
                      <a:gs pos="0">
                        <a:schemeClr val="accent5">
                          <a:lumMod val="50000"/>
                        </a:schemeClr>
                      </a:gs>
                      <a:gs pos="50000">
                        <a:schemeClr val="accent5"/>
                      </a:gs>
                      <a:gs pos="100000">
                        <a:schemeClr val="accent5">
                          <a:lumMod val="60000"/>
                          <a:lumOff val="40000"/>
                        </a:schemeClr>
                      </a:gs>
                    </a:gsLst>
                    <a:lin ang="5400000"/>
                  </a:gradFill>
                  <a:effectLst>
                    <a:reflection blurRad="6350" stA="53000" endA="300" endPos="35500" dir="5400000" sy="-90000" algn="bl" rotWithShape="0"/>
                  </a:effectLst>
                </a:rPr>
                <a:t>Майданская</a:t>
              </a:r>
              <a:r>
                <a:rPr lang="ru-RU" sz="1600" dirty="0" smtClean="0">
                  <a:ln w="0"/>
                  <a:gradFill>
                    <a:gsLst>
                      <a:gs pos="0">
                        <a:schemeClr val="accent5">
                          <a:lumMod val="50000"/>
                        </a:schemeClr>
                      </a:gs>
                      <a:gs pos="50000">
                        <a:schemeClr val="accent5"/>
                      </a:gs>
                      <a:gs pos="100000">
                        <a:schemeClr val="accent5">
                          <a:lumMod val="60000"/>
                          <a:lumOff val="40000"/>
                        </a:schemeClr>
                      </a:gs>
                    </a:gsLst>
                    <a:lin ang="5400000"/>
                  </a:gradFill>
                  <a:effectLst>
                    <a:reflection blurRad="6350" stA="53000" endA="300" endPos="35500" dir="5400000" sy="-90000" algn="bl" rotWithShape="0"/>
                  </a:effectLst>
                </a:rPr>
                <a:t> роспись</a:t>
              </a:r>
              <a:endParaRPr lang="ru-RU" sz="160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endParaRPr>
            </a:p>
          </p:txBody>
        </p:sp>
      </p:grpSp>
      <p:grpSp>
        <p:nvGrpSpPr>
          <p:cNvPr id="13" name="Группа 12"/>
          <p:cNvGrpSpPr/>
          <p:nvPr/>
        </p:nvGrpSpPr>
        <p:grpSpPr>
          <a:xfrm>
            <a:off x="5582470" y="5729387"/>
            <a:ext cx="2377499" cy="913654"/>
            <a:chOff x="5582470" y="5729387"/>
            <a:chExt cx="2377499" cy="913654"/>
          </a:xfrm>
        </p:grpSpPr>
        <p:sp>
          <p:nvSpPr>
            <p:cNvPr id="10" name="Овал 9"/>
            <p:cNvSpPr/>
            <p:nvPr/>
          </p:nvSpPr>
          <p:spPr>
            <a:xfrm>
              <a:off x="5582470" y="5729387"/>
              <a:ext cx="2377499" cy="913654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5823306" y="5966766"/>
              <a:ext cx="2070568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600" dirty="0" smtClean="0">
                  <a:ln w="0"/>
                  <a:gradFill>
                    <a:gsLst>
                      <a:gs pos="0">
                        <a:schemeClr val="accent5">
                          <a:lumMod val="50000"/>
                        </a:schemeClr>
                      </a:gs>
                      <a:gs pos="50000">
                        <a:schemeClr val="accent5"/>
                      </a:gs>
                      <a:gs pos="100000">
                        <a:schemeClr val="accent5">
                          <a:lumMod val="60000"/>
                          <a:lumOff val="40000"/>
                        </a:schemeClr>
                      </a:gs>
                    </a:gsLst>
                    <a:lin ang="5400000"/>
                  </a:gradFill>
                  <a:effectLst>
                    <a:reflection blurRad="6350" stA="53000" endA="300" endPos="35500" dir="5400000" sy="-90000" algn="bl" rotWithShape="0"/>
                  </a:effectLst>
                </a:rPr>
                <a:t>Хохломская роспись</a:t>
              </a:r>
            </a:p>
          </p:txBody>
        </p:sp>
      </p:grpSp>
      <p:grpSp>
        <p:nvGrpSpPr>
          <p:cNvPr id="14" name="Группа 13"/>
          <p:cNvGrpSpPr/>
          <p:nvPr/>
        </p:nvGrpSpPr>
        <p:grpSpPr>
          <a:xfrm>
            <a:off x="8846794" y="5729387"/>
            <a:ext cx="2377499" cy="913654"/>
            <a:chOff x="8846794" y="5729387"/>
            <a:chExt cx="2377499" cy="913654"/>
          </a:xfrm>
        </p:grpSpPr>
        <p:sp>
          <p:nvSpPr>
            <p:cNvPr id="11" name="Овал 10"/>
            <p:cNvSpPr/>
            <p:nvPr/>
          </p:nvSpPr>
          <p:spPr>
            <a:xfrm>
              <a:off x="8846794" y="5729387"/>
              <a:ext cx="2377499" cy="913654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9055362" y="5966766"/>
              <a:ext cx="1960362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600" dirty="0" smtClean="0">
                  <a:ln w="0"/>
                  <a:gradFill>
                    <a:gsLst>
                      <a:gs pos="0">
                        <a:schemeClr val="accent5">
                          <a:lumMod val="50000"/>
                        </a:schemeClr>
                      </a:gs>
                      <a:gs pos="50000">
                        <a:schemeClr val="accent5"/>
                      </a:gs>
                      <a:gs pos="100000">
                        <a:schemeClr val="accent5">
                          <a:lumMod val="60000"/>
                          <a:lumOff val="40000"/>
                        </a:schemeClr>
                      </a:gs>
                    </a:gsLst>
                    <a:lin ang="5400000"/>
                  </a:gradFill>
                  <a:effectLst>
                    <a:reflection blurRad="6350" stA="53000" endA="300" endPos="35500" dir="5400000" sy="-90000" algn="bl" rotWithShape="0"/>
                  </a:effectLst>
                </a:rPr>
                <a:t>Городецкая роспись</a:t>
              </a:r>
              <a:endParaRPr lang="ru-RU" sz="160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endParaRPr>
            </a:p>
          </p:txBody>
        </p:sp>
      </p:grpSp>
      <p:sp>
        <p:nvSpPr>
          <p:cNvPr id="2" name="TextBox 1"/>
          <p:cNvSpPr txBox="1"/>
          <p:nvPr/>
        </p:nvSpPr>
        <p:spPr>
          <a:xfrm>
            <a:off x="514350" y="428625"/>
            <a:ext cx="11049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</a:rPr>
              <a:t>Помоги Незнайке разобраться где какой узор?!!</a:t>
            </a:r>
            <a:endParaRPr lang="ru-RU" sz="2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78909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07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198 -0.07777 L 0.01198 -0.07754 C 0.01289 -0.07986 0.01393 -0.08148 0.01498 -0.08333 C 0.01615 -0.08541 0.01576 -0.08611 0.01758 -0.08796 C 0.01823 -0.08865 0.01901 -0.08889 0.01966 -0.08958 C 0.02018 -0.09004 0.02071 -0.09051 0.02123 -0.0912 C 0.02188 -0.09189 0.02253 -0.09282 0.02331 -0.09328 C 0.02461 -0.09421 0.02735 -0.0949 0.02735 -0.09467 C 0.03164 -0.09814 0.02735 -0.09514 0.03164 -0.09722 C 0.03659 -0.09977 0.03164 -0.09814 0.03737 -0.09953 C 0.03802 -0.1 0.03867 -0.10092 0.03946 -0.10115 C 0.04063 -0.10162 0.04857 -0.10254 0.04922 -0.10254 C 0.05065 -0.10301 0.05209 -0.10324 0.05352 -0.10347 C 0.05456 -0.1037 0.05547 -0.10416 0.05651 -0.10416 L 0.10912 -0.10578 L 0.11992 -0.10671 L 0.13815 -0.1074 C 0.14011 -0.1074 0.14193 -0.10787 0.14388 -0.1081 L 0.19063 -0.10902 C 0.19935 -0.11018 0.19154 -0.10902 0.19883 -0.11041 C 0.20026 -0.11064 0.20169 -0.11111 0.20313 -0.11134 C 0.21732 -0.11157 0.23151 -0.11157 0.24571 -0.11203 C 0.2474 -0.11227 0.24922 -0.11227 0.25091 -0.11273 C 0.25169 -0.11296 0.25235 -0.11389 0.253 -0.11435 C 0.25443 -0.11458 0.25573 -0.11458 0.25716 -0.11504 C 0.26732 -0.11759 0.25703 -0.11597 0.26914 -0.11736 C 0.27617 -0.12014 0.2694 -0.11782 0.2862 -0.11967 L 0.29922 -0.12129 L 0.30547 -0.12199 L 0.3112 -0.12268 C 0.31823 -0.12592 0.31133 -0.12314 0.32005 -0.125 C 0.32175 -0.12546 0.32357 -0.12615 0.32526 -0.12662 C 0.32669 -0.12708 0.33763 -0.12824 0.3388 -0.12824 C 0.34193 -0.12986 0.34076 -0.12916 0.34649 -0.13032 C 0.35482 -0.13217 0.35521 -0.13194 0.36315 -0.13264 L 0.37044 -0.13449 C 0.37175 -0.13472 0.37318 -0.13472 0.37461 -0.13518 C 0.38255 -0.1375 0.37331 -0.13657 0.38438 -0.13819 L 0.3944 -0.13981 C 0.39714 -0.14027 0.39987 -0.14097 0.40261 -0.14143 C 0.40521 -0.14166 0.40794 -0.14166 0.41055 -0.14213 C 0.42071 -0.14629 0.40716 -0.14074 0.43021 -0.14838 C 0.43906 -0.15115 0.42878 -0.14838 0.43542 -0.15139 C 0.43646 -0.15162 0.4375 -0.15185 0.43854 -0.15208 C 0.44193 -0.15555 0.43802 -0.15185 0.44206 -0.15439 C 0.44323 -0.15509 0.44414 -0.15625 0.44531 -0.15671 C 0.44766 -0.15833 0.44857 -0.15833 0.45104 -0.15902 C 0.45196 -0.15949 0.45274 -0.16041 0.45365 -0.16064 C 0.45469 -0.16111 0.4556 -0.16111 0.45664 -0.16134 C 0.45847 -0.1618 0.46016 -0.1625 0.46185 -0.16296 C 0.46901 -0.16527 0.46315 -0.16412 0.47018 -0.16527 C 0.47136 -0.16574 0.47266 -0.1662 0.47383 -0.16689 C 0.47487 -0.16736 0.47591 -0.16805 0.47696 -0.16852 C 0.478 -0.16875 0.47904 -0.16875 0.48008 -0.16921 C 0.48138 -0.16967 0.48255 -0.17014 0.48373 -0.17083 C 0.4875 -0.17222 0.48724 -0.17199 0.4905 -0.17291 C 0.49141 -0.17361 0.49219 -0.17407 0.4931 -0.17453 C 0.49375 -0.175 0.49466 -0.17477 0.49518 -0.17523 C 0.49571 -0.17592 0.49544 -0.17685 0.49571 -0.17754 C 0.49701 -0.18078 0.49714 -0.18055 0.4987 -0.18217 C 0.49909 -0.18379 0.49922 -0.18541 0.49987 -0.1868 L 0.503 -0.19398 C 0.50326 -0.19467 0.50378 -0.19537 0.50404 -0.19629 C 0.50482 -0.19953 0.50417 -0.19791 0.50612 -0.20092 C 0.50742 -0.20671 0.5056 -0.19953 0.50768 -0.20555 C 0.50794 -0.20625 0.50794 -0.20694 0.50821 -0.20787 C 0.50847 -0.20879 0.50899 -0.20995 0.50925 -0.21088 C 0.50977 -0.21273 0.5099 -0.21435 0.51029 -0.2162 C 0.51042 -0.21713 0.51068 -0.21782 0.51081 -0.21875 C 0.51094 -0.2206 0.51107 -0.22268 0.51133 -0.22477 C 0.51224 -0.23264 0.51198 -0.22129 0.51237 -0.23564 C 0.51237 -0.23865 0.51237 -0.24166 0.51237 -0.24467 L 0.51185 -0.24398 " pathEditMode="relative" rAng="0" ptsTypes="AAAAAAAAAAAAAAAAAAAAAAAAAAAAAAAAAAAAAAAAAAAAAAAAAAAAAAAAAAAAAAAAAAAAAAAAA">
                                      <p:cBhvr>
                                        <p:cTn id="6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013" y="-833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78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307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547 -0.06689 L 0.00547 -0.06666 C 0.00521 -0.07291 0.00547 -0.07893 0.00482 -0.08472 C 0.00469 -0.08634 0.0039 -0.08727 0.00325 -0.08842 C 0.00234 -0.09051 0.0013 -0.09236 0.00013 -0.09398 C -0.00052 -0.09514 -0.0013 -0.09583 -0.00195 -0.09676 C -0.00313 -0.09907 -0.00391 -0.10208 -0.00508 -0.10439 C -0.00599 -0.10578 -0.00677 -0.10764 -0.00768 -0.10902 C -0.01016 -0.11273 -0.0125 -0.11643 -0.01563 -0.11828 C -0.01641 -0.11898 -0.01732 -0.11898 -0.01823 -0.11921 C -0.02136 -0.12199 -0.02396 -0.12477 -0.02761 -0.12569 L -0.03086 -0.12662 C -0.03164 -0.12708 -0.03268 -0.12731 -0.03346 -0.12777 L -0.04336 -0.13148 C -0.04505 -0.13194 -0.04688 -0.1324 -0.0487 -0.13333 C -0.05391 -0.13611 -0.05417 -0.13657 -0.05977 -0.13796 C -0.06172 -0.13842 -0.06367 -0.13842 -0.06537 -0.13889 C -0.07044 -0.14004 -0.07565 -0.14189 -0.0806 -0.14259 C -0.08919 -0.14375 -0.08516 -0.14305 -0.09271 -0.14444 C -0.10143 -0.14953 -0.09115 -0.14398 -0.11641 -0.14629 C -0.11862 -0.14652 -0.12083 -0.14768 -0.12305 -0.14814 C -0.125 -0.14861 -0.12695 -0.14884 -0.12891 -0.14907 L -0.14505 -0.15092 C -0.15104 -0.1537 -0.14766 -0.15231 -0.15977 -0.1537 C -0.16341 -0.15416 -0.16719 -0.15439 -0.17083 -0.15463 C -0.17253 -0.15509 -0.17435 -0.15509 -0.17604 -0.15555 C -0.17656 -0.15578 -0.17708 -0.15648 -0.17761 -0.15648 C -0.17917 -0.15694 -0.18073 -0.15717 -0.18229 -0.15764 C -0.18373 -0.15787 -0.18516 -0.1581 -0.18659 -0.15856 C -0.18724 -0.15856 -0.18789 -0.15926 -0.18867 -0.15949 C -0.19037 -0.15972 -0.19219 -0.15995 -0.19388 -0.16041 C -0.19714 -0.16227 -0.19453 -0.16088 -0.20013 -0.16227 C -0.20287 -0.16273 -0.20443 -0.16319 -0.20703 -0.16412 C -0.21471 -0.16852 -0.21237 -0.16759 -0.22383 -0.1706 L -0.22748 -0.17152 C -0.22852 -0.17176 -0.22956 -0.17222 -0.2306 -0.17245 C -0.2418 -0.17407 -0.24987 -0.17338 -0.26211 -0.17338 L -0.38998 -0.24791 " pathEditMode="relative" rAng="0" ptsTypes="AAAAAAAAAAAAAAAAAAAAAAAAAAAAAAAAAAAAAA">
                                      <p:cBhvr>
                                        <p:cTn id="11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779" y="-905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76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2526 -0.07963 L -0.02526 -0.07939 C -0.02565 -0.08264 -0.02565 -0.08541 -0.02644 -0.08796 C -0.028 -0.09352 -0.03151 -0.09375 -0.03438 -0.09583 C -0.0362 -0.09722 -0.03763 -0.09907 -0.03946 -0.10046 C -0.04258 -0.10277 -0.04584 -0.10393 -0.04896 -0.10671 C -0.05 -0.1074 -0.05104 -0.10833 -0.05196 -0.10949 C -0.05287 -0.11018 -0.05365 -0.11134 -0.05456 -0.11203 C -0.08008 -0.13333 -0.0556 -0.1125 -0.07253 -0.12546 C -0.075 -0.12731 -0.07722 -0.12916 -0.07969 -0.13078 C -0.08438 -0.13402 -0.08933 -0.1368 -0.09414 -0.13981 C -0.09466 -0.14004 -0.09519 -0.14027 -0.09571 -0.14074 C -0.09753 -0.14189 -0.09935 -0.14352 -0.10131 -0.14444 L -0.10873 -0.14791 C -0.10938 -0.14814 -0.11016 -0.14838 -0.11068 -0.14884 C -0.11302 -0.15 -0.11511 -0.15139 -0.11732 -0.15231 C -0.12865 -0.15694 -0.1418 -0.15856 -0.153 -0.16111 L -0.16394 -0.16389 C -0.16485 -0.16412 -0.16576 -0.16481 -0.16641 -0.16481 C -0.16927 -0.16574 -0.17214 -0.1662 -0.175 -0.16666 C -0.17565 -0.16689 -0.17631 -0.16736 -0.17709 -0.16759 C -0.17917 -0.16828 -0.18138 -0.16828 -0.1836 -0.16944 C -0.18412 -0.16967 -0.18451 -0.17083 -0.18503 -0.17129 C -0.18698 -0.17199 -0.1892 -0.17199 -0.19115 -0.17291 C -0.19349 -0.17384 -0.19571 -0.17569 -0.19818 -0.17662 C -0.20026 -0.17731 -0.20248 -0.17731 -0.20456 -0.17824 C -0.20716 -0.17916 -0.20938 -0.18078 -0.21172 -0.18194 C -0.21914 -0.18495 -0.21888 -0.18449 -0.22631 -0.18541 C -0.23021 -0.18773 -0.22552 -0.18518 -0.23373 -0.18819 C -0.23425 -0.18819 -0.23477 -0.18889 -0.23529 -0.18889 C -0.24662 -0.19282 -0.24506 -0.19213 -0.25339 -0.19352 C -0.25521 -0.19421 -0.25716 -0.19537 -0.25899 -0.19629 C -0.26289 -0.19791 -0.27344 -0.20069 -0.27539 -0.20162 C -0.27722 -0.20208 -0.27878 -0.20301 -0.2806 -0.20347 C -0.28203 -0.20393 -0.2836 -0.20393 -0.28503 -0.20439 C -0.28594 -0.20439 -0.28659 -0.20486 -0.2875 -0.20509 L -0.29714 -0.20787 L -0.30612 -0.21319 L -0.30756 -0.21412 C -0.30782 -0.21458 -0.31055 -0.21805 -0.31107 -0.21852 C -0.31172 -0.21898 -0.3125 -0.21921 -0.31315 -0.21944 C -0.31367 -0.22014 -0.31407 -0.22083 -0.31472 -0.22106 C -0.31511 -0.22152 -0.31576 -0.22152 -0.31615 -0.22199 C -0.31667 -0.22291 -0.31706 -0.22407 -0.31771 -0.225 C -0.31875 -0.22615 -0.32123 -0.22754 -0.32214 -0.22847 C -0.32292 -0.22893 -0.32357 -0.22963 -0.32422 -0.23032 C -0.32513 -0.23102 -0.32722 -0.23194 -0.32722 -0.23171 C -0.32761 -0.23287 -0.32787 -0.23356 -0.32813 -0.23472 C -0.32865 -0.23657 -0.32839 -0.23865 -0.32917 -0.24004 L -0.3306 -0.24259 C -0.3306 -0.2449 -0.33047 -0.24699 -0.33021 -0.24884 C -0.33008 -0.25092 -0.32969 -0.25185 -0.32917 -0.25324 L -0.3306 -0.25254 " pathEditMode="relative" rAng="0" ptsTypes="AAAAAAAAAAAAAAAAAAAAAAAAAAAAAAAAAAAAAAAAAAAAAAAAAAAAA">
                                      <p:cBhvr>
                                        <p:cTn id="16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273" y="-868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1136</TotalTime>
  <Words>246</Words>
  <Application>Microsoft Office PowerPoint</Application>
  <PresentationFormat>Широкоэкранный</PresentationFormat>
  <Paragraphs>53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5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Никита Баранов</dc:creator>
  <cp:lastModifiedBy>Людмила Хоршева</cp:lastModifiedBy>
  <cp:revision>43</cp:revision>
  <dcterms:created xsi:type="dcterms:W3CDTF">2019-10-13T12:42:28Z</dcterms:created>
  <dcterms:modified xsi:type="dcterms:W3CDTF">2021-03-18T16:42:39Z</dcterms:modified>
</cp:coreProperties>
</file>